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7" r:id="rId1"/>
    <p:sldMasterId id="2147484193" r:id="rId2"/>
  </p:sldMasterIdLst>
  <p:sldIdLst>
    <p:sldId id="256" r:id="rId3"/>
    <p:sldId id="257" r:id="rId4"/>
    <p:sldId id="259"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2" r:id="rId20"/>
    <p:sldId id="273" r:id="rId21"/>
    <p:sldId id="274" r:id="rId22"/>
    <p:sldId id="275" r:id="rId23"/>
    <p:sldId id="301" r:id="rId24"/>
    <p:sldId id="276" r:id="rId25"/>
    <p:sldId id="277" r:id="rId26"/>
    <p:sldId id="278" r:id="rId27"/>
    <p:sldId id="279" r:id="rId28"/>
    <p:sldId id="280" r:id="rId29"/>
    <p:sldId id="281" r:id="rId30"/>
    <p:sldId id="297" r:id="rId31"/>
    <p:sldId id="302" r:id="rId32"/>
    <p:sldId id="303" r:id="rId33"/>
    <p:sldId id="304" r:id="rId34"/>
    <p:sldId id="284" r:id="rId35"/>
    <p:sldId id="285" r:id="rId36"/>
    <p:sldId id="286" r:id="rId37"/>
    <p:sldId id="287" r:id="rId38"/>
    <p:sldId id="288" r:id="rId39"/>
    <p:sldId id="289" r:id="rId40"/>
    <p:sldId id="290" r:id="rId41"/>
    <p:sldId id="291" r:id="rId42"/>
    <p:sldId id="292" r:id="rId43"/>
    <p:sldId id="296" r:id="rId44"/>
    <p:sldId id="298" r:id="rId45"/>
    <p:sldId id="299" r:id="rId46"/>
    <p:sldId id="300" r:id="rId47"/>
    <p:sldId id="29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3" d="100"/>
          <a:sy n="63" d="100"/>
        </p:scale>
        <p:origin x="-1098" y="-5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7AF65-CA99-4D21-818B-CAED728B8039}"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IN"/>
        </a:p>
      </dgm:t>
    </dgm:pt>
    <dgm:pt modelId="{A4EA3BB4-E0C3-4FE5-A073-A67EAA145625}">
      <dgm:prSet phldrT="[Text]"/>
      <dgm:spPr>
        <a:solidFill>
          <a:schemeClr val="accent3">
            <a:lumMod val="75000"/>
          </a:schemeClr>
        </a:solidFill>
        <a:ln>
          <a:solidFill>
            <a:schemeClr val="accent4">
              <a:lumMod val="60000"/>
              <a:lumOff val="40000"/>
            </a:schemeClr>
          </a:solidFill>
        </a:ln>
      </dgm:spPr>
      <dgm:t>
        <a:bodyPr/>
        <a:lstStyle/>
        <a:p>
          <a:r>
            <a:rPr lang="en-IN" dirty="0"/>
            <a:t>Health and </a:t>
          </a:r>
          <a:r>
            <a:rPr lang="en-IN" dirty="0" smtClean="0"/>
            <a:t>Well being</a:t>
          </a:r>
          <a:endParaRPr lang="en-IN" dirty="0"/>
        </a:p>
      </dgm:t>
    </dgm:pt>
    <dgm:pt modelId="{B98753FB-5834-41AF-8A0C-394A46A8005A}" type="parTrans" cxnId="{CE1DFE49-0D1B-40B0-95DB-0ECB27E0C93A}">
      <dgm:prSet/>
      <dgm:spPr/>
      <dgm:t>
        <a:bodyPr/>
        <a:lstStyle/>
        <a:p>
          <a:endParaRPr lang="en-IN"/>
        </a:p>
      </dgm:t>
    </dgm:pt>
    <dgm:pt modelId="{7E71365B-E915-4482-ADE2-194CD5CD4C5A}" type="sibTrans" cxnId="{CE1DFE49-0D1B-40B0-95DB-0ECB27E0C93A}">
      <dgm:prSet/>
      <dgm:spPr/>
      <dgm:t>
        <a:bodyPr/>
        <a:lstStyle/>
        <a:p>
          <a:endParaRPr lang="en-IN"/>
        </a:p>
      </dgm:t>
    </dgm:pt>
    <dgm:pt modelId="{723F3295-4E40-499E-A279-860F8DD83CC6}">
      <dgm:prSet phldrT="[Text]"/>
      <dgm:spPr>
        <a:solidFill>
          <a:schemeClr val="accent6">
            <a:lumMod val="75000"/>
          </a:schemeClr>
        </a:solidFill>
      </dgm:spPr>
      <dgm:t>
        <a:bodyPr/>
        <a:lstStyle/>
        <a:p>
          <a:r>
            <a:rPr lang="en-IN" dirty="0"/>
            <a:t>Physical &amp; Financial Capital, and Infrastructure</a:t>
          </a:r>
        </a:p>
      </dgm:t>
    </dgm:pt>
    <dgm:pt modelId="{241DAE81-42BB-4E79-810F-177091A6C098}" type="parTrans" cxnId="{9428300A-408D-4475-957B-1825331F8467}">
      <dgm:prSet/>
      <dgm:spPr/>
      <dgm:t>
        <a:bodyPr/>
        <a:lstStyle/>
        <a:p>
          <a:endParaRPr lang="en-IN"/>
        </a:p>
      </dgm:t>
    </dgm:pt>
    <dgm:pt modelId="{CACE2A44-E117-4C74-8D1C-93A295A1D089}" type="sibTrans" cxnId="{9428300A-408D-4475-957B-1825331F8467}">
      <dgm:prSet/>
      <dgm:spPr/>
      <dgm:t>
        <a:bodyPr/>
        <a:lstStyle/>
        <a:p>
          <a:endParaRPr lang="en-IN"/>
        </a:p>
      </dgm:t>
    </dgm:pt>
    <dgm:pt modelId="{1245FE15-5FEE-4214-828B-0DB468B3B591}">
      <dgm:prSet phldrT="[Text]"/>
      <dgm:spPr>
        <a:solidFill>
          <a:schemeClr val="bg2">
            <a:lumMod val="60000"/>
            <a:lumOff val="40000"/>
          </a:schemeClr>
        </a:solidFill>
      </dgm:spPr>
      <dgm:t>
        <a:bodyPr/>
        <a:lstStyle/>
        <a:p>
          <a:r>
            <a:rPr lang="en-IN" dirty="0"/>
            <a:t>Inclusive Development for Aspirational India</a:t>
          </a:r>
        </a:p>
      </dgm:t>
    </dgm:pt>
    <dgm:pt modelId="{DF795805-0AE4-481A-A42D-491E2A173313}" type="parTrans" cxnId="{94179200-2C05-46C8-8921-91BE92E0E84F}">
      <dgm:prSet/>
      <dgm:spPr/>
      <dgm:t>
        <a:bodyPr/>
        <a:lstStyle/>
        <a:p>
          <a:endParaRPr lang="en-IN"/>
        </a:p>
      </dgm:t>
    </dgm:pt>
    <dgm:pt modelId="{95DEF8E1-EFAC-4784-9903-74412B5ED618}" type="sibTrans" cxnId="{94179200-2C05-46C8-8921-91BE92E0E84F}">
      <dgm:prSet/>
      <dgm:spPr/>
      <dgm:t>
        <a:bodyPr/>
        <a:lstStyle/>
        <a:p>
          <a:endParaRPr lang="en-IN"/>
        </a:p>
      </dgm:t>
    </dgm:pt>
    <dgm:pt modelId="{CDA0CA8C-BCEB-4379-A4E4-8E415EEE4E46}">
      <dgm:prSet phldrT="[Text]"/>
      <dgm:spPr>
        <a:solidFill>
          <a:schemeClr val="accent4">
            <a:lumMod val="75000"/>
          </a:schemeClr>
        </a:solidFill>
      </dgm:spPr>
      <dgm:t>
        <a:bodyPr/>
        <a:lstStyle/>
        <a:p>
          <a:r>
            <a:rPr lang="en-IN" dirty="0"/>
            <a:t>Reinvigorating Human Capital</a:t>
          </a:r>
        </a:p>
      </dgm:t>
    </dgm:pt>
    <dgm:pt modelId="{0893B7CB-9F78-432F-954F-ABBB095E4633}" type="parTrans" cxnId="{A1D33265-9C4A-422F-98F3-F5CDC38BBEFF}">
      <dgm:prSet/>
      <dgm:spPr/>
      <dgm:t>
        <a:bodyPr/>
        <a:lstStyle/>
        <a:p>
          <a:endParaRPr lang="en-IN"/>
        </a:p>
      </dgm:t>
    </dgm:pt>
    <dgm:pt modelId="{0C5EE9CB-7E6F-4FDC-B586-6502932BE34F}" type="sibTrans" cxnId="{A1D33265-9C4A-422F-98F3-F5CDC38BBEFF}">
      <dgm:prSet/>
      <dgm:spPr/>
      <dgm:t>
        <a:bodyPr/>
        <a:lstStyle/>
        <a:p>
          <a:endParaRPr lang="en-IN"/>
        </a:p>
      </dgm:t>
    </dgm:pt>
    <dgm:pt modelId="{AB846239-78BD-48A1-94C7-2323B2EC4FD1}">
      <dgm:prSet phldrT="[Text]"/>
      <dgm:spPr>
        <a:solidFill>
          <a:schemeClr val="accent5">
            <a:lumMod val="75000"/>
          </a:schemeClr>
        </a:solidFill>
      </dgm:spPr>
      <dgm:t>
        <a:bodyPr/>
        <a:lstStyle/>
        <a:p>
          <a:r>
            <a:rPr lang="en-IN" dirty="0"/>
            <a:t>Innovation and R&amp;D</a:t>
          </a:r>
        </a:p>
      </dgm:t>
    </dgm:pt>
    <dgm:pt modelId="{EC4A2D1B-11A6-49E7-B6DD-9B6D7D21A45A}" type="parTrans" cxnId="{A0ECEB58-C3F2-4BAB-ADC1-BCF779C1E36B}">
      <dgm:prSet/>
      <dgm:spPr/>
      <dgm:t>
        <a:bodyPr/>
        <a:lstStyle/>
        <a:p>
          <a:endParaRPr lang="en-IN"/>
        </a:p>
      </dgm:t>
    </dgm:pt>
    <dgm:pt modelId="{259C67FB-A697-426F-91B0-0316B0001E95}" type="sibTrans" cxnId="{A0ECEB58-C3F2-4BAB-ADC1-BCF779C1E36B}">
      <dgm:prSet/>
      <dgm:spPr/>
      <dgm:t>
        <a:bodyPr/>
        <a:lstStyle/>
        <a:p>
          <a:endParaRPr lang="en-IN"/>
        </a:p>
      </dgm:t>
    </dgm:pt>
    <dgm:pt modelId="{03E618F6-9993-42C2-9978-8A5118C5710B}">
      <dgm:prSet phldrT="[Text]"/>
      <dgm:spPr/>
      <dgm:t>
        <a:bodyPr/>
        <a:lstStyle/>
        <a:p>
          <a:r>
            <a:rPr lang="en-IN" dirty="0"/>
            <a:t>Minimum Government and Maximum Governance</a:t>
          </a:r>
        </a:p>
      </dgm:t>
    </dgm:pt>
    <dgm:pt modelId="{CD1BAB8F-4B52-48D6-9977-4C81C4FA6AB0}" type="parTrans" cxnId="{DD29A5C7-EC61-463F-80DC-81474E1D190F}">
      <dgm:prSet/>
      <dgm:spPr/>
      <dgm:t>
        <a:bodyPr/>
        <a:lstStyle/>
        <a:p>
          <a:endParaRPr lang="en-IN"/>
        </a:p>
      </dgm:t>
    </dgm:pt>
    <dgm:pt modelId="{9A127CC2-3FB8-4556-B7CA-D23CC1AECCA4}" type="sibTrans" cxnId="{DD29A5C7-EC61-463F-80DC-81474E1D190F}">
      <dgm:prSet/>
      <dgm:spPr/>
      <dgm:t>
        <a:bodyPr/>
        <a:lstStyle/>
        <a:p>
          <a:endParaRPr lang="en-IN"/>
        </a:p>
      </dgm:t>
    </dgm:pt>
    <dgm:pt modelId="{0DD074D1-1A10-403B-A6CC-B0D269402C71}" type="pres">
      <dgm:prSet presAssocID="{9347AF65-CA99-4D21-818B-CAED728B8039}" presName="diagram" presStyleCnt="0">
        <dgm:presLayoutVars>
          <dgm:dir/>
          <dgm:resizeHandles val="exact"/>
        </dgm:presLayoutVars>
      </dgm:prSet>
      <dgm:spPr/>
      <dgm:t>
        <a:bodyPr/>
        <a:lstStyle/>
        <a:p>
          <a:endParaRPr lang="en-US"/>
        </a:p>
      </dgm:t>
    </dgm:pt>
    <dgm:pt modelId="{04CB40C8-FAD6-41DA-93A4-BC1B2EB59284}" type="pres">
      <dgm:prSet presAssocID="{A4EA3BB4-E0C3-4FE5-A073-A67EAA145625}" presName="node" presStyleLbl="node1" presStyleIdx="0" presStyleCnt="6">
        <dgm:presLayoutVars>
          <dgm:bulletEnabled val="1"/>
        </dgm:presLayoutVars>
      </dgm:prSet>
      <dgm:spPr/>
      <dgm:t>
        <a:bodyPr/>
        <a:lstStyle/>
        <a:p>
          <a:endParaRPr lang="en-US"/>
        </a:p>
      </dgm:t>
    </dgm:pt>
    <dgm:pt modelId="{2D5C0875-F7B1-4FA8-A246-23EA6F66EE61}" type="pres">
      <dgm:prSet presAssocID="{7E71365B-E915-4482-ADE2-194CD5CD4C5A}" presName="sibTrans" presStyleCnt="0"/>
      <dgm:spPr/>
    </dgm:pt>
    <dgm:pt modelId="{C98E9DCA-45C9-4F47-A9F5-3B43B656056E}" type="pres">
      <dgm:prSet presAssocID="{723F3295-4E40-499E-A279-860F8DD83CC6}" presName="node" presStyleLbl="node1" presStyleIdx="1" presStyleCnt="6">
        <dgm:presLayoutVars>
          <dgm:bulletEnabled val="1"/>
        </dgm:presLayoutVars>
      </dgm:prSet>
      <dgm:spPr/>
      <dgm:t>
        <a:bodyPr/>
        <a:lstStyle/>
        <a:p>
          <a:endParaRPr lang="en-US"/>
        </a:p>
      </dgm:t>
    </dgm:pt>
    <dgm:pt modelId="{D8E6D3B8-A71C-426F-85E2-B235F0425872}" type="pres">
      <dgm:prSet presAssocID="{CACE2A44-E117-4C74-8D1C-93A295A1D089}" presName="sibTrans" presStyleCnt="0"/>
      <dgm:spPr/>
    </dgm:pt>
    <dgm:pt modelId="{A8F40429-1DCF-4AD5-94A5-C54FEA6F1D98}" type="pres">
      <dgm:prSet presAssocID="{1245FE15-5FEE-4214-828B-0DB468B3B591}" presName="node" presStyleLbl="node1" presStyleIdx="2" presStyleCnt="6">
        <dgm:presLayoutVars>
          <dgm:bulletEnabled val="1"/>
        </dgm:presLayoutVars>
      </dgm:prSet>
      <dgm:spPr/>
      <dgm:t>
        <a:bodyPr/>
        <a:lstStyle/>
        <a:p>
          <a:endParaRPr lang="en-US"/>
        </a:p>
      </dgm:t>
    </dgm:pt>
    <dgm:pt modelId="{3EE92BFB-31CF-4779-B8EC-C911B42D75BF}" type="pres">
      <dgm:prSet presAssocID="{95DEF8E1-EFAC-4784-9903-74412B5ED618}" presName="sibTrans" presStyleCnt="0"/>
      <dgm:spPr/>
    </dgm:pt>
    <dgm:pt modelId="{95F1D022-C4EA-43E7-B981-3651CD6EC9E8}" type="pres">
      <dgm:prSet presAssocID="{CDA0CA8C-BCEB-4379-A4E4-8E415EEE4E46}" presName="node" presStyleLbl="node1" presStyleIdx="3" presStyleCnt="6">
        <dgm:presLayoutVars>
          <dgm:bulletEnabled val="1"/>
        </dgm:presLayoutVars>
      </dgm:prSet>
      <dgm:spPr/>
      <dgm:t>
        <a:bodyPr/>
        <a:lstStyle/>
        <a:p>
          <a:endParaRPr lang="en-US"/>
        </a:p>
      </dgm:t>
    </dgm:pt>
    <dgm:pt modelId="{2BD05FC3-0E99-400A-A2D2-3EA568B41312}" type="pres">
      <dgm:prSet presAssocID="{0C5EE9CB-7E6F-4FDC-B586-6502932BE34F}" presName="sibTrans" presStyleCnt="0"/>
      <dgm:spPr/>
    </dgm:pt>
    <dgm:pt modelId="{05F9C0C6-B073-4CB9-BDFA-AB3EDF4521E4}" type="pres">
      <dgm:prSet presAssocID="{AB846239-78BD-48A1-94C7-2323B2EC4FD1}" presName="node" presStyleLbl="node1" presStyleIdx="4" presStyleCnt="6">
        <dgm:presLayoutVars>
          <dgm:bulletEnabled val="1"/>
        </dgm:presLayoutVars>
      </dgm:prSet>
      <dgm:spPr/>
      <dgm:t>
        <a:bodyPr/>
        <a:lstStyle/>
        <a:p>
          <a:endParaRPr lang="en-US"/>
        </a:p>
      </dgm:t>
    </dgm:pt>
    <dgm:pt modelId="{DD86A59C-F34A-49DE-8FC1-68B737CCA888}" type="pres">
      <dgm:prSet presAssocID="{259C67FB-A697-426F-91B0-0316B0001E95}" presName="sibTrans" presStyleCnt="0"/>
      <dgm:spPr/>
    </dgm:pt>
    <dgm:pt modelId="{AF58F1E4-66B7-46DA-932A-650E92C3A223}" type="pres">
      <dgm:prSet presAssocID="{03E618F6-9993-42C2-9978-8A5118C5710B}" presName="node" presStyleLbl="node1" presStyleIdx="5" presStyleCnt="6">
        <dgm:presLayoutVars>
          <dgm:bulletEnabled val="1"/>
        </dgm:presLayoutVars>
      </dgm:prSet>
      <dgm:spPr/>
      <dgm:t>
        <a:bodyPr/>
        <a:lstStyle/>
        <a:p>
          <a:endParaRPr lang="en-US"/>
        </a:p>
      </dgm:t>
    </dgm:pt>
  </dgm:ptLst>
  <dgm:cxnLst>
    <dgm:cxn modelId="{8A6E60FE-D9A4-47C0-9C54-4CFE652E9C55}" type="presOf" srcId="{A4EA3BB4-E0C3-4FE5-A073-A67EAA145625}" destId="{04CB40C8-FAD6-41DA-93A4-BC1B2EB59284}" srcOrd="0" destOrd="0" presId="urn:microsoft.com/office/officeart/2005/8/layout/default#1"/>
    <dgm:cxn modelId="{CB77765E-E045-4804-B9F2-22C1719D8A35}" type="presOf" srcId="{CDA0CA8C-BCEB-4379-A4E4-8E415EEE4E46}" destId="{95F1D022-C4EA-43E7-B981-3651CD6EC9E8}" srcOrd="0" destOrd="0" presId="urn:microsoft.com/office/officeart/2005/8/layout/default#1"/>
    <dgm:cxn modelId="{F573E298-C4BA-4D86-A612-71925BE925BB}" type="presOf" srcId="{1245FE15-5FEE-4214-828B-0DB468B3B591}" destId="{A8F40429-1DCF-4AD5-94A5-C54FEA6F1D98}" srcOrd="0" destOrd="0" presId="urn:microsoft.com/office/officeart/2005/8/layout/default#1"/>
    <dgm:cxn modelId="{9428300A-408D-4475-957B-1825331F8467}" srcId="{9347AF65-CA99-4D21-818B-CAED728B8039}" destId="{723F3295-4E40-499E-A279-860F8DD83CC6}" srcOrd="1" destOrd="0" parTransId="{241DAE81-42BB-4E79-810F-177091A6C098}" sibTransId="{CACE2A44-E117-4C74-8D1C-93A295A1D089}"/>
    <dgm:cxn modelId="{CE1DFE49-0D1B-40B0-95DB-0ECB27E0C93A}" srcId="{9347AF65-CA99-4D21-818B-CAED728B8039}" destId="{A4EA3BB4-E0C3-4FE5-A073-A67EAA145625}" srcOrd="0" destOrd="0" parTransId="{B98753FB-5834-41AF-8A0C-394A46A8005A}" sibTransId="{7E71365B-E915-4482-ADE2-194CD5CD4C5A}"/>
    <dgm:cxn modelId="{A0ECEB58-C3F2-4BAB-ADC1-BCF779C1E36B}" srcId="{9347AF65-CA99-4D21-818B-CAED728B8039}" destId="{AB846239-78BD-48A1-94C7-2323B2EC4FD1}" srcOrd="4" destOrd="0" parTransId="{EC4A2D1B-11A6-49E7-B6DD-9B6D7D21A45A}" sibTransId="{259C67FB-A697-426F-91B0-0316B0001E95}"/>
    <dgm:cxn modelId="{2446AB19-A2AD-4979-88E0-9CEC1C466D6B}" type="presOf" srcId="{AB846239-78BD-48A1-94C7-2323B2EC4FD1}" destId="{05F9C0C6-B073-4CB9-BDFA-AB3EDF4521E4}" srcOrd="0" destOrd="0" presId="urn:microsoft.com/office/officeart/2005/8/layout/default#1"/>
    <dgm:cxn modelId="{B3B1C948-8508-45EF-A970-11AC4ECFBAFC}" type="presOf" srcId="{9347AF65-CA99-4D21-818B-CAED728B8039}" destId="{0DD074D1-1A10-403B-A6CC-B0D269402C71}" srcOrd="0" destOrd="0" presId="urn:microsoft.com/office/officeart/2005/8/layout/default#1"/>
    <dgm:cxn modelId="{906F79C9-8757-4D07-855C-70663F13833A}" type="presOf" srcId="{03E618F6-9993-42C2-9978-8A5118C5710B}" destId="{AF58F1E4-66B7-46DA-932A-650E92C3A223}" srcOrd="0" destOrd="0" presId="urn:microsoft.com/office/officeart/2005/8/layout/default#1"/>
    <dgm:cxn modelId="{DD29A5C7-EC61-463F-80DC-81474E1D190F}" srcId="{9347AF65-CA99-4D21-818B-CAED728B8039}" destId="{03E618F6-9993-42C2-9978-8A5118C5710B}" srcOrd="5" destOrd="0" parTransId="{CD1BAB8F-4B52-48D6-9977-4C81C4FA6AB0}" sibTransId="{9A127CC2-3FB8-4556-B7CA-D23CC1AECCA4}"/>
    <dgm:cxn modelId="{A1D33265-9C4A-422F-98F3-F5CDC38BBEFF}" srcId="{9347AF65-CA99-4D21-818B-CAED728B8039}" destId="{CDA0CA8C-BCEB-4379-A4E4-8E415EEE4E46}" srcOrd="3" destOrd="0" parTransId="{0893B7CB-9F78-432F-954F-ABBB095E4633}" sibTransId="{0C5EE9CB-7E6F-4FDC-B586-6502932BE34F}"/>
    <dgm:cxn modelId="{94179200-2C05-46C8-8921-91BE92E0E84F}" srcId="{9347AF65-CA99-4D21-818B-CAED728B8039}" destId="{1245FE15-5FEE-4214-828B-0DB468B3B591}" srcOrd="2" destOrd="0" parTransId="{DF795805-0AE4-481A-A42D-491E2A173313}" sibTransId="{95DEF8E1-EFAC-4784-9903-74412B5ED618}"/>
    <dgm:cxn modelId="{8C4A5A37-E4FC-4377-BB7C-6C65CF7CFF5F}" type="presOf" srcId="{723F3295-4E40-499E-A279-860F8DD83CC6}" destId="{C98E9DCA-45C9-4F47-A9F5-3B43B656056E}" srcOrd="0" destOrd="0" presId="urn:microsoft.com/office/officeart/2005/8/layout/default#1"/>
    <dgm:cxn modelId="{24538670-EA61-4240-8970-EB94C8B51B96}" type="presParOf" srcId="{0DD074D1-1A10-403B-A6CC-B0D269402C71}" destId="{04CB40C8-FAD6-41DA-93A4-BC1B2EB59284}" srcOrd="0" destOrd="0" presId="urn:microsoft.com/office/officeart/2005/8/layout/default#1"/>
    <dgm:cxn modelId="{856F870E-ACAB-44D2-BF87-3B867465493A}" type="presParOf" srcId="{0DD074D1-1A10-403B-A6CC-B0D269402C71}" destId="{2D5C0875-F7B1-4FA8-A246-23EA6F66EE61}" srcOrd="1" destOrd="0" presId="urn:microsoft.com/office/officeart/2005/8/layout/default#1"/>
    <dgm:cxn modelId="{4D6D2A73-CA34-4839-8664-E7598FF0781B}" type="presParOf" srcId="{0DD074D1-1A10-403B-A6CC-B0D269402C71}" destId="{C98E9DCA-45C9-4F47-A9F5-3B43B656056E}" srcOrd="2" destOrd="0" presId="urn:microsoft.com/office/officeart/2005/8/layout/default#1"/>
    <dgm:cxn modelId="{FCDDB686-BA19-4922-8671-3092B9E5A3C3}" type="presParOf" srcId="{0DD074D1-1A10-403B-A6CC-B0D269402C71}" destId="{D8E6D3B8-A71C-426F-85E2-B235F0425872}" srcOrd="3" destOrd="0" presId="urn:microsoft.com/office/officeart/2005/8/layout/default#1"/>
    <dgm:cxn modelId="{1280657A-72DC-4A92-BF16-7BC33858ABD2}" type="presParOf" srcId="{0DD074D1-1A10-403B-A6CC-B0D269402C71}" destId="{A8F40429-1DCF-4AD5-94A5-C54FEA6F1D98}" srcOrd="4" destOrd="0" presId="urn:microsoft.com/office/officeart/2005/8/layout/default#1"/>
    <dgm:cxn modelId="{A0BA29CC-C4F6-4675-8982-C9DEA606E1F5}" type="presParOf" srcId="{0DD074D1-1A10-403B-A6CC-B0D269402C71}" destId="{3EE92BFB-31CF-4779-B8EC-C911B42D75BF}" srcOrd="5" destOrd="0" presId="urn:microsoft.com/office/officeart/2005/8/layout/default#1"/>
    <dgm:cxn modelId="{4E2E4444-64AF-4693-87E1-FC889569A9ED}" type="presParOf" srcId="{0DD074D1-1A10-403B-A6CC-B0D269402C71}" destId="{95F1D022-C4EA-43E7-B981-3651CD6EC9E8}" srcOrd="6" destOrd="0" presId="urn:microsoft.com/office/officeart/2005/8/layout/default#1"/>
    <dgm:cxn modelId="{F6213091-7328-4C99-B62A-62CF24ABDC37}" type="presParOf" srcId="{0DD074D1-1A10-403B-A6CC-B0D269402C71}" destId="{2BD05FC3-0E99-400A-A2D2-3EA568B41312}" srcOrd="7" destOrd="0" presId="urn:microsoft.com/office/officeart/2005/8/layout/default#1"/>
    <dgm:cxn modelId="{8562B99F-7CF9-4C0C-A511-75BCE982CF9F}" type="presParOf" srcId="{0DD074D1-1A10-403B-A6CC-B0D269402C71}" destId="{05F9C0C6-B073-4CB9-BDFA-AB3EDF4521E4}" srcOrd="8" destOrd="0" presId="urn:microsoft.com/office/officeart/2005/8/layout/default#1"/>
    <dgm:cxn modelId="{DDBE916B-32FE-4AAB-913B-07E74BA2D7BE}" type="presParOf" srcId="{0DD074D1-1A10-403B-A6CC-B0D269402C71}" destId="{DD86A59C-F34A-49DE-8FC1-68B737CCA888}" srcOrd="9" destOrd="0" presId="urn:microsoft.com/office/officeart/2005/8/layout/default#1"/>
    <dgm:cxn modelId="{0C2E0340-532C-41CA-A449-BEA4059093D5}" type="presParOf" srcId="{0DD074D1-1A10-403B-A6CC-B0D269402C71}" destId="{AF58F1E4-66B7-46DA-932A-650E92C3A223}"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BAC2C9-179C-43C9-B87E-A0DD8120A9A6}"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IN"/>
        </a:p>
      </dgm:t>
    </dgm:pt>
    <dgm:pt modelId="{53BA8922-908A-4976-964A-F7437CB82E2E}">
      <dgm:prSet phldrT="[Text]"/>
      <dgm:spPr/>
      <dgm:t>
        <a:bodyPr/>
        <a:lstStyle/>
        <a:p>
          <a:r>
            <a:rPr lang="en-IN" dirty="0"/>
            <a:t>Rs 1.95 lakh </a:t>
          </a:r>
          <a:r>
            <a:rPr lang="en-IN" dirty="0" err="1" smtClean="0"/>
            <a:t>Crs</a:t>
          </a:r>
          <a:r>
            <a:rPr lang="en-IN" dirty="0" smtClean="0"/>
            <a:t> </a:t>
          </a:r>
          <a:r>
            <a:rPr lang="en-IN" dirty="0"/>
            <a:t>in next 5 years for PLI Schemes in 13 sectors.</a:t>
          </a:r>
        </a:p>
      </dgm:t>
    </dgm:pt>
    <dgm:pt modelId="{A83A9F21-90C3-447E-8EAD-22CAEB1FBE7B}" type="parTrans" cxnId="{89196034-AF23-4727-B3F4-7FC9B83B7512}">
      <dgm:prSet/>
      <dgm:spPr/>
      <dgm:t>
        <a:bodyPr/>
        <a:lstStyle/>
        <a:p>
          <a:endParaRPr lang="en-IN"/>
        </a:p>
      </dgm:t>
    </dgm:pt>
    <dgm:pt modelId="{9D410D48-DFE2-4121-9E8B-23C96CBBE88E}" type="sibTrans" cxnId="{89196034-AF23-4727-B3F4-7FC9B83B7512}">
      <dgm:prSet/>
      <dgm:spPr/>
      <dgm:t>
        <a:bodyPr/>
        <a:lstStyle/>
        <a:p>
          <a:endParaRPr lang="en-IN"/>
        </a:p>
      </dgm:t>
    </dgm:pt>
    <dgm:pt modelId="{4B3F00F0-1152-4BB3-B2FF-5EB1914DF849}">
      <dgm:prSet phldrT="[Text]"/>
      <dgm:spPr/>
      <dgm:t>
        <a:bodyPr/>
        <a:lstStyle/>
        <a:p>
          <a:r>
            <a:rPr lang="en-IN" dirty="0"/>
            <a:t>Mega Investment Textile parks. 7 Textile parks to be established over 3 years</a:t>
          </a:r>
        </a:p>
      </dgm:t>
    </dgm:pt>
    <dgm:pt modelId="{42E9819D-496D-479C-AF46-AAAFECE3D871}" type="parTrans" cxnId="{C9335780-1C33-466F-9B2E-6577C903D617}">
      <dgm:prSet/>
      <dgm:spPr/>
      <dgm:t>
        <a:bodyPr/>
        <a:lstStyle/>
        <a:p>
          <a:endParaRPr lang="en-IN"/>
        </a:p>
      </dgm:t>
    </dgm:pt>
    <dgm:pt modelId="{F57122D6-0761-4EE8-BC6A-9ED8E73325DC}" type="sibTrans" cxnId="{C9335780-1C33-466F-9B2E-6577C903D617}">
      <dgm:prSet/>
      <dgm:spPr/>
      <dgm:t>
        <a:bodyPr/>
        <a:lstStyle/>
        <a:p>
          <a:endParaRPr lang="en-IN"/>
        </a:p>
      </dgm:t>
    </dgm:pt>
    <dgm:pt modelId="{082F45A1-11F1-4B1D-B43C-34C7EEFEAF15}">
      <dgm:prSet phldrT="[Text]"/>
      <dgm:spPr/>
      <dgm:t>
        <a:bodyPr/>
        <a:lstStyle/>
        <a:p>
          <a:r>
            <a:rPr lang="en-IN" dirty="0"/>
            <a:t>Rs 20,000 </a:t>
          </a:r>
          <a:r>
            <a:rPr lang="en-IN" dirty="0" err="1" smtClean="0"/>
            <a:t>Crs</a:t>
          </a:r>
          <a:r>
            <a:rPr lang="en-IN" dirty="0" smtClean="0"/>
            <a:t> </a:t>
          </a:r>
          <a:r>
            <a:rPr lang="en-IN" dirty="0"/>
            <a:t>to set up and capitalise Development Financial Institution to act as a provider for financing.</a:t>
          </a:r>
        </a:p>
      </dgm:t>
    </dgm:pt>
    <dgm:pt modelId="{D82EA0CE-0E22-44C2-BD40-614E00C3B802}" type="parTrans" cxnId="{DCF1EF06-0B66-4F42-8D8B-F974598E324D}">
      <dgm:prSet/>
      <dgm:spPr/>
      <dgm:t>
        <a:bodyPr/>
        <a:lstStyle/>
        <a:p>
          <a:endParaRPr lang="en-IN"/>
        </a:p>
      </dgm:t>
    </dgm:pt>
    <dgm:pt modelId="{CF3DB603-8FE1-4DC4-8C5A-9E1636A4E64F}" type="sibTrans" cxnId="{DCF1EF06-0B66-4F42-8D8B-F974598E324D}">
      <dgm:prSet/>
      <dgm:spPr/>
      <dgm:t>
        <a:bodyPr/>
        <a:lstStyle/>
        <a:p>
          <a:endParaRPr lang="en-IN"/>
        </a:p>
      </dgm:t>
    </dgm:pt>
    <dgm:pt modelId="{EE2EBDB8-FCF7-4992-B7BB-2C1C129CF64D}">
      <dgm:prSet phldrT="[Text]"/>
      <dgm:spPr/>
      <dgm:t>
        <a:bodyPr/>
        <a:lstStyle/>
        <a:p>
          <a:r>
            <a:rPr lang="en-IN" dirty="0"/>
            <a:t>Sharp increase in Capital Budget – Rs 5.54 lakh </a:t>
          </a:r>
          <a:r>
            <a:rPr lang="en-IN" dirty="0" err="1" smtClean="0"/>
            <a:t>Crs</a:t>
          </a:r>
          <a:r>
            <a:rPr lang="en-IN" dirty="0" smtClean="0"/>
            <a:t> </a:t>
          </a:r>
          <a:r>
            <a:rPr lang="en-IN" dirty="0"/>
            <a:t>(Increase of 34.5 percent over last year)</a:t>
          </a:r>
        </a:p>
      </dgm:t>
    </dgm:pt>
    <dgm:pt modelId="{665E4CF6-DBE7-4BD3-9CE0-2B8AD6EE82B3}" type="parTrans" cxnId="{BF6D97E3-F73A-41DC-92C2-78C756C48C26}">
      <dgm:prSet/>
      <dgm:spPr/>
      <dgm:t>
        <a:bodyPr/>
        <a:lstStyle/>
        <a:p>
          <a:endParaRPr lang="en-IN"/>
        </a:p>
      </dgm:t>
    </dgm:pt>
    <dgm:pt modelId="{C82FBA46-E3B3-4248-98A4-E1E11873CA45}" type="sibTrans" cxnId="{BF6D97E3-F73A-41DC-92C2-78C756C48C26}">
      <dgm:prSet/>
      <dgm:spPr/>
      <dgm:t>
        <a:bodyPr/>
        <a:lstStyle/>
        <a:p>
          <a:endParaRPr lang="en-IN"/>
        </a:p>
      </dgm:t>
    </dgm:pt>
    <dgm:pt modelId="{B0A0270D-9B01-4910-8AA6-6B2893B7DE03}">
      <dgm:prSet phldrT="[Text]"/>
      <dgm:spPr/>
      <dgm:t>
        <a:bodyPr/>
        <a:lstStyle/>
        <a:p>
          <a:r>
            <a:rPr lang="en-IN" dirty="0"/>
            <a:t>Recapitalisation of PSBs –</a:t>
          </a:r>
        </a:p>
        <a:p>
          <a:r>
            <a:rPr lang="en-IN" dirty="0"/>
            <a:t> Rs 20,000 </a:t>
          </a:r>
          <a:r>
            <a:rPr lang="en-IN" dirty="0" err="1" smtClean="0"/>
            <a:t>Crs</a:t>
          </a:r>
          <a:r>
            <a:rPr lang="en-IN" dirty="0" smtClean="0"/>
            <a:t> </a:t>
          </a:r>
          <a:r>
            <a:rPr lang="en-IN" dirty="0"/>
            <a:t>in 21-22 to further consolidate the financial capacity of PSBs</a:t>
          </a:r>
        </a:p>
      </dgm:t>
    </dgm:pt>
    <dgm:pt modelId="{6B16AFF9-0B06-4CB5-9F01-AC06B84C39F5}" type="parTrans" cxnId="{3578B6CA-2B9B-4DAB-97CC-7150900983FF}">
      <dgm:prSet/>
      <dgm:spPr/>
      <dgm:t>
        <a:bodyPr/>
        <a:lstStyle/>
        <a:p>
          <a:endParaRPr lang="en-IN"/>
        </a:p>
      </dgm:t>
    </dgm:pt>
    <dgm:pt modelId="{681FF4D8-A580-4916-BE43-D698A9966612}" type="sibTrans" cxnId="{3578B6CA-2B9B-4DAB-97CC-7150900983FF}">
      <dgm:prSet/>
      <dgm:spPr/>
      <dgm:t>
        <a:bodyPr/>
        <a:lstStyle/>
        <a:p>
          <a:endParaRPr lang="en-IN"/>
        </a:p>
      </dgm:t>
    </dgm:pt>
    <dgm:pt modelId="{4BB071E6-6ED2-4562-A4B1-806C656EF3F4}">
      <dgm:prSet phldrT="[Text]"/>
      <dgm:spPr>
        <a:solidFill>
          <a:schemeClr val="accent6">
            <a:lumMod val="75000"/>
          </a:schemeClr>
        </a:solidFill>
      </dgm:spPr>
      <dgm:t>
        <a:bodyPr/>
        <a:lstStyle/>
        <a:p>
          <a:r>
            <a:rPr lang="en-IN" dirty="0"/>
            <a:t>Expansion of Metro Rail Network</a:t>
          </a:r>
        </a:p>
        <a:p>
          <a:r>
            <a:rPr lang="en-IN" dirty="0"/>
            <a:t>Kochi Metro railway Phase </a:t>
          </a:r>
          <a:r>
            <a:rPr lang="en-IN" dirty="0" smtClean="0"/>
            <a:t>2 </a:t>
          </a:r>
          <a:r>
            <a:rPr lang="en-IN" dirty="0"/>
            <a:t>of 11.5 kms at a cost of 1957.05 </a:t>
          </a:r>
          <a:r>
            <a:rPr lang="en-IN" dirty="0" err="1" smtClean="0"/>
            <a:t>Crs</a:t>
          </a:r>
          <a:endParaRPr lang="en-IN" dirty="0"/>
        </a:p>
      </dgm:t>
    </dgm:pt>
    <dgm:pt modelId="{6C403499-98C1-4B72-87C5-6ACFD6BC4E25}" type="parTrans" cxnId="{21A8B37C-0E0C-4F3E-B91E-B413DD7211BC}">
      <dgm:prSet/>
      <dgm:spPr/>
      <dgm:t>
        <a:bodyPr/>
        <a:lstStyle/>
        <a:p>
          <a:endParaRPr lang="en-IN"/>
        </a:p>
      </dgm:t>
    </dgm:pt>
    <dgm:pt modelId="{B5E5CFF3-596B-48C9-8689-CBAC67B8D05B}" type="sibTrans" cxnId="{21A8B37C-0E0C-4F3E-B91E-B413DD7211BC}">
      <dgm:prSet/>
      <dgm:spPr/>
      <dgm:t>
        <a:bodyPr/>
        <a:lstStyle/>
        <a:p>
          <a:endParaRPr lang="en-IN"/>
        </a:p>
      </dgm:t>
    </dgm:pt>
    <dgm:pt modelId="{8C5D5CBF-9341-4B5A-981D-E4F80B84CC30}">
      <dgm:prSet phldrT="[Text]"/>
      <dgm:spPr/>
      <dgm:t>
        <a:bodyPr/>
        <a:lstStyle/>
        <a:p>
          <a:r>
            <a:rPr lang="en-IN" dirty="0"/>
            <a:t>National Hydrogen Energy Mission 21-22 to be launched </a:t>
          </a:r>
        </a:p>
      </dgm:t>
    </dgm:pt>
    <dgm:pt modelId="{6A5A243B-6CBD-482A-8ECC-81293471144D}" type="parTrans" cxnId="{67EA859A-C4B2-42E0-A818-A8F04CF2EBBE}">
      <dgm:prSet/>
      <dgm:spPr/>
      <dgm:t>
        <a:bodyPr/>
        <a:lstStyle/>
        <a:p>
          <a:endParaRPr lang="en-IN"/>
        </a:p>
      </dgm:t>
    </dgm:pt>
    <dgm:pt modelId="{D0F86D6D-D2CE-4795-BE8B-B7FFFBD177AE}" type="sibTrans" cxnId="{67EA859A-C4B2-42E0-A818-A8F04CF2EBBE}">
      <dgm:prSet/>
      <dgm:spPr/>
      <dgm:t>
        <a:bodyPr/>
        <a:lstStyle/>
        <a:p>
          <a:endParaRPr lang="en-IN"/>
        </a:p>
      </dgm:t>
    </dgm:pt>
    <dgm:pt modelId="{5EEB889F-23CA-4BC8-8F36-BC75F0931FDA}">
      <dgm:prSet phldrT="[Text]"/>
      <dgm:spPr/>
      <dgm:t>
        <a:bodyPr/>
        <a:lstStyle/>
        <a:p>
          <a:r>
            <a:rPr lang="en-IN" dirty="0"/>
            <a:t>Minimum loan size eligible for debt recovery under the SARFAESI Act 2002 </a:t>
          </a:r>
          <a:r>
            <a:rPr lang="en-IN" dirty="0" smtClean="0"/>
            <a:t>reduced from </a:t>
          </a:r>
          <a:r>
            <a:rPr lang="en-IN" dirty="0"/>
            <a:t>50 </a:t>
          </a:r>
          <a:r>
            <a:rPr lang="en-IN" dirty="0" smtClean="0"/>
            <a:t>lakhs to </a:t>
          </a:r>
          <a:r>
            <a:rPr lang="en-IN" dirty="0"/>
            <a:t>20 </a:t>
          </a:r>
          <a:r>
            <a:rPr lang="en-IN" dirty="0" smtClean="0"/>
            <a:t>lakhs.</a:t>
          </a:r>
          <a:endParaRPr lang="en-IN" dirty="0"/>
        </a:p>
      </dgm:t>
    </dgm:pt>
    <dgm:pt modelId="{83076C4F-20A0-4CCE-BCD6-A414AEDAC544}" type="parTrans" cxnId="{2BF326BA-4239-4B20-9D70-59851282F5A5}">
      <dgm:prSet/>
      <dgm:spPr/>
      <dgm:t>
        <a:bodyPr/>
        <a:lstStyle/>
        <a:p>
          <a:endParaRPr lang="en-IN"/>
        </a:p>
      </dgm:t>
    </dgm:pt>
    <dgm:pt modelId="{84693CFB-D331-4496-B0A6-B53EA6458FAD}" type="sibTrans" cxnId="{2BF326BA-4239-4B20-9D70-59851282F5A5}">
      <dgm:prSet/>
      <dgm:spPr/>
      <dgm:t>
        <a:bodyPr/>
        <a:lstStyle/>
        <a:p>
          <a:endParaRPr lang="en-IN"/>
        </a:p>
      </dgm:t>
    </dgm:pt>
    <dgm:pt modelId="{55CB66CC-B2A1-47E1-898D-CCED8582B2F5}">
      <dgm:prSet phldrT="[Text]"/>
      <dgm:spPr/>
      <dgm:t>
        <a:bodyPr/>
        <a:lstStyle/>
        <a:p>
          <a:r>
            <a:rPr lang="en-IN" dirty="0"/>
            <a:t>Increasing FDI in INSURANCE SECTOR – 49% to 74%</a:t>
          </a:r>
        </a:p>
      </dgm:t>
    </dgm:pt>
    <dgm:pt modelId="{E583E73D-4F6B-48A7-9ED8-04F350EFDB26}" type="parTrans" cxnId="{52EF24FD-50B4-4F4A-B0C9-9B70814E0188}">
      <dgm:prSet/>
      <dgm:spPr/>
      <dgm:t>
        <a:bodyPr/>
        <a:lstStyle/>
        <a:p>
          <a:endParaRPr lang="en-IN"/>
        </a:p>
      </dgm:t>
    </dgm:pt>
    <dgm:pt modelId="{27895C9D-797F-4F36-B328-8D3F6D99827B}" type="sibTrans" cxnId="{52EF24FD-50B4-4F4A-B0C9-9B70814E0188}">
      <dgm:prSet/>
      <dgm:spPr/>
      <dgm:t>
        <a:bodyPr/>
        <a:lstStyle/>
        <a:p>
          <a:endParaRPr lang="en-IN"/>
        </a:p>
      </dgm:t>
    </dgm:pt>
    <dgm:pt modelId="{010B0709-A314-4BF7-B63C-85773C0EB3E7}">
      <dgm:prSet phldrT="[Text]"/>
      <dgm:spPr/>
      <dgm:t>
        <a:bodyPr/>
        <a:lstStyle/>
        <a:p>
          <a:r>
            <a:rPr lang="en-IN" dirty="0"/>
            <a:t>ASSET MONETISATION</a:t>
          </a:r>
        </a:p>
      </dgm:t>
    </dgm:pt>
    <dgm:pt modelId="{943B7A02-D92B-4C2B-B9F1-1E2776E937B2}" type="sibTrans" cxnId="{19D16D72-785A-41E1-8533-2998B3672838}">
      <dgm:prSet/>
      <dgm:spPr/>
      <dgm:t>
        <a:bodyPr/>
        <a:lstStyle/>
        <a:p>
          <a:endParaRPr lang="en-IN"/>
        </a:p>
      </dgm:t>
    </dgm:pt>
    <dgm:pt modelId="{43BF57BA-78BC-4987-BAD9-8E7BE3859320}" type="parTrans" cxnId="{19D16D72-785A-41E1-8533-2998B3672838}">
      <dgm:prSet/>
      <dgm:spPr/>
      <dgm:t>
        <a:bodyPr/>
        <a:lstStyle/>
        <a:p>
          <a:endParaRPr lang="en-IN"/>
        </a:p>
      </dgm:t>
    </dgm:pt>
    <dgm:pt modelId="{3C9BE181-479F-4C80-916F-622EB4B17920}" type="pres">
      <dgm:prSet presAssocID="{88BAC2C9-179C-43C9-B87E-A0DD8120A9A6}" presName="diagram" presStyleCnt="0">
        <dgm:presLayoutVars>
          <dgm:dir/>
          <dgm:resizeHandles val="exact"/>
        </dgm:presLayoutVars>
      </dgm:prSet>
      <dgm:spPr/>
      <dgm:t>
        <a:bodyPr/>
        <a:lstStyle/>
        <a:p>
          <a:endParaRPr lang="en-US"/>
        </a:p>
      </dgm:t>
    </dgm:pt>
    <dgm:pt modelId="{4D5DAB54-DB28-4924-B1B0-60F17AA0618B}" type="pres">
      <dgm:prSet presAssocID="{53BA8922-908A-4976-964A-F7437CB82E2E}" presName="node" presStyleLbl="node1" presStyleIdx="0" presStyleCnt="10">
        <dgm:presLayoutVars>
          <dgm:bulletEnabled val="1"/>
        </dgm:presLayoutVars>
      </dgm:prSet>
      <dgm:spPr/>
      <dgm:t>
        <a:bodyPr/>
        <a:lstStyle/>
        <a:p>
          <a:endParaRPr lang="en-US"/>
        </a:p>
      </dgm:t>
    </dgm:pt>
    <dgm:pt modelId="{2713333E-4816-4095-8C73-257C7AFE3996}" type="pres">
      <dgm:prSet presAssocID="{9D410D48-DFE2-4121-9E8B-23C96CBBE88E}" presName="sibTrans" presStyleCnt="0"/>
      <dgm:spPr/>
    </dgm:pt>
    <dgm:pt modelId="{001257E7-80A2-4468-81D0-4B6D26141C77}" type="pres">
      <dgm:prSet presAssocID="{4B3F00F0-1152-4BB3-B2FF-5EB1914DF849}" presName="node" presStyleLbl="node1" presStyleIdx="1" presStyleCnt="10">
        <dgm:presLayoutVars>
          <dgm:bulletEnabled val="1"/>
        </dgm:presLayoutVars>
      </dgm:prSet>
      <dgm:spPr/>
      <dgm:t>
        <a:bodyPr/>
        <a:lstStyle/>
        <a:p>
          <a:endParaRPr lang="en-US"/>
        </a:p>
      </dgm:t>
    </dgm:pt>
    <dgm:pt modelId="{51CFC29C-8239-4E4B-8A55-39F9B7C6C49D}" type="pres">
      <dgm:prSet presAssocID="{F57122D6-0761-4EE8-BC6A-9ED8E73325DC}" presName="sibTrans" presStyleCnt="0"/>
      <dgm:spPr/>
    </dgm:pt>
    <dgm:pt modelId="{B83938F8-F4E9-4213-82CA-9397E9A15B55}" type="pres">
      <dgm:prSet presAssocID="{082F45A1-11F1-4B1D-B43C-34C7EEFEAF15}" presName="node" presStyleLbl="node1" presStyleIdx="2" presStyleCnt="10">
        <dgm:presLayoutVars>
          <dgm:bulletEnabled val="1"/>
        </dgm:presLayoutVars>
      </dgm:prSet>
      <dgm:spPr/>
      <dgm:t>
        <a:bodyPr/>
        <a:lstStyle/>
        <a:p>
          <a:endParaRPr lang="en-US"/>
        </a:p>
      </dgm:t>
    </dgm:pt>
    <dgm:pt modelId="{74011CB7-E979-48DE-8F80-35FD718386FE}" type="pres">
      <dgm:prSet presAssocID="{CF3DB603-8FE1-4DC4-8C5A-9E1636A4E64F}" presName="sibTrans" presStyleCnt="0"/>
      <dgm:spPr/>
    </dgm:pt>
    <dgm:pt modelId="{395F1EFD-C25D-4E25-B35A-1D97522BD6C8}" type="pres">
      <dgm:prSet presAssocID="{010B0709-A314-4BF7-B63C-85773C0EB3E7}" presName="node" presStyleLbl="node1" presStyleIdx="3" presStyleCnt="10" custLinFactY="10190" custLinFactNeighborX="126" custLinFactNeighborY="100000">
        <dgm:presLayoutVars>
          <dgm:bulletEnabled val="1"/>
        </dgm:presLayoutVars>
      </dgm:prSet>
      <dgm:spPr/>
      <dgm:t>
        <a:bodyPr/>
        <a:lstStyle/>
        <a:p>
          <a:endParaRPr lang="en-US"/>
        </a:p>
      </dgm:t>
    </dgm:pt>
    <dgm:pt modelId="{872BA904-B877-4A9A-9BD1-4F112706C294}" type="pres">
      <dgm:prSet presAssocID="{943B7A02-D92B-4C2B-B9F1-1E2776E937B2}" presName="sibTrans" presStyleCnt="0"/>
      <dgm:spPr/>
    </dgm:pt>
    <dgm:pt modelId="{2A929A98-A8A6-492E-8189-A07DC3EADDCF}" type="pres">
      <dgm:prSet presAssocID="{EE2EBDB8-FCF7-4992-B7BB-2C1C129CF64D}" presName="node" presStyleLbl="node1" presStyleIdx="4" presStyleCnt="10">
        <dgm:presLayoutVars>
          <dgm:bulletEnabled val="1"/>
        </dgm:presLayoutVars>
      </dgm:prSet>
      <dgm:spPr/>
      <dgm:t>
        <a:bodyPr/>
        <a:lstStyle/>
        <a:p>
          <a:endParaRPr lang="en-US"/>
        </a:p>
      </dgm:t>
    </dgm:pt>
    <dgm:pt modelId="{AE9AA2C0-3DD1-4749-845E-2F7BD685C7AC}" type="pres">
      <dgm:prSet presAssocID="{C82FBA46-E3B3-4248-98A4-E1E11873CA45}" presName="sibTrans" presStyleCnt="0"/>
      <dgm:spPr/>
    </dgm:pt>
    <dgm:pt modelId="{1789C723-BC4B-4743-8FC3-481B23CE8841}" type="pres">
      <dgm:prSet presAssocID="{4BB071E6-6ED2-4562-A4B1-806C656EF3F4}" presName="node" presStyleLbl="node1" presStyleIdx="5" presStyleCnt="10">
        <dgm:presLayoutVars>
          <dgm:bulletEnabled val="1"/>
        </dgm:presLayoutVars>
      </dgm:prSet>
      <dgm:spPr/>
      <dgm:t>
        <a:bodyPr/>
        <a:lstStyle/>
        <a:p>
          <a:endParaRPr lang="en-US"/>
        </a:p>
      </dgm:t>
    </dgm:pt>
    <dgm:pt modelId="{2715475F-6C2F-4052-B3FB-487B5462B76F}" type="pres">
      <dgm:prSet presAssocID="{B5E5CFF3-596B-48C9-8689-CBAC67B8D05B}" presName="sibTrans" presStyleCnt="0"/>
      <dgm:spPr/>
    </dgm:pt>
    <dgm:pt modelId="{1CBFAEE9-3C5B-45B9-91A5-A9BBAD22978B}" type="pres">
      <dgm:prSet presAssocID="{8C5D5CBF-9341-4B5A-981D-E4F80B84CC30}" presName="node" presStyleLbl="node1" presStyleIdx="6" presStyleCnt="10">
        <dgm:presLayoutVars>
          <dgm:bulletEnabled val="1"/>
        </dgm:presLayoutVars>
      </dgm:prSet>
      <dgm:spPr/>
      <dgm:t>
        <a:bodyPr/>
        <a:lstStyle/>
        <a:p>
          <a:endParaRPr lang="en-US"/>
        </a:p>
      </dgm:t>
    </dgm:pt>
    <dgm:pt modelId="{66F5D918-6652-4D49-8EE6-29DD85D258C5}" type="pres">
      <dgm:prSet presAssocID="{D0F86D6D-D2CE-4795-BE8B-B7FFFBD177AE}" presName="sibTrans" presStyleCnt="0"/>
      <dgm:spPr/>
    </dgm:pt>
    <dgm:pt modelId="{BB341B8F-4882-484B-9516-FCC7E4C9E4B5}" type="pres">
      <dgm:prSet presAssocID="{5EEB889F-23CA-4BC8-8F36-BC75F0931FDA}" presName="node" presStyleLbl="node1" presStyleIdx="7" presStyleCnt="10" custLinFactX="-8834" custLinFactY="16981" custLinFactNeighborX="-100000" custLinFactNeighborY="100000">
        <dgm:presLayoutVars>
          <dgm:bulletEnabled val="1"/>
        </dgm:presLayoutVars>
      </dgm:prSet>
      <dgm:spPr/>
      <dgm:t>
        <a:bodyPr/>
        <a:lstStyle/>
        <a:p>
          <a:endParaRPr lang="en-US"/>
        </a:p>
      </dgm:t>
    </dgm:pt>
    <dgm:pt modelId="{3844F74E-EAD6-409A-8537-3211CBF58692}" type="pres">
      <dgm:prSet presAssocID="{84693CFB-D331-4496-B0A6-B53EA6458FAD}" presName="sibTrans" presStyleCnt="0"/>
      <dgm:spPr/>
    </dgm:pt>
    <dgm:pt modelId="{C7CEF0FC-4D7E-4C2C-9FAB-1FB6F28B942F}" type="pres">
      <dgm:prSet presAssocID="{55CB66CC-B2A1-47E1-898D-CCED8582B2F5}" presName="node" presStyleLbl="node1" presStyleIdx="8" presStyleCnt="10" custLinFactX="-10126" custLinFactNeighborX="-100000" custLinFactNeighborY="315">
        <dgm:presLayoutVars>
          <dgm:bulletEnabled val="1"/>
        </dgm:presLayoutVars>
      </dgm:prSet>
      <dgm:spPr/>
      <dgm:t>
        <a:bodyPr/>
        <a:lstStyle/>
        <a:p>
          <a:endParaRPr lang="en-US"/>
        </a:p>
      </dgm:t>
    </dgm:pt>
    <dgm:pt modelId="{B533518B-E19E-444E-A7B7-D8EA4E80C25A}" type="pres">
      <dgm:prSet presAssocID="{27895C9D-797F-4F36-B328-8D3F6D99827B}" presName="sibTrans" presStyleCnt="0"/>
      <dgm:spPr/>
    </dgm:pt>
    <dgm:pt modelId="{F0320BB7-4288-46DF-A2AB-957414771B8B}" type="pres">
      <dgm:prSet presAssocID="{B0A0270D-9B01-4910-8AA6-6B2893B7DE03}" presName="node" presStyleLbl="node1" presStyleIdx="9" presStyleCnt="10" custLinFactX="-10191" custLinFactNeighborX="-100000" custLinFactNeighborY="315">
        <dgm:presLayoutVars>
          <dgm:bulletEnabled val="1"/>
        </dgm:presLayoutVars>
      </dgm:prSet>
      <dgm:spPr/>
      <dgm:t>
        <a:bodyPr/>
        <a:lstStyle/>
        <a:p>
          <a:endParaRPr lang="en-US"/>
        </a:p>
      </dgm:t>
    </dgm:pt>
  </dgm:ptLst>
  <dgm:cxnLst>
    <dgm:cxn modelId="{97AB641E-9E33-447D-A575-866E04717F3A}" type="presOf" srcId="{082F45A1-11F1-4B1D-B43C-34C7EEFEAF15}" destId="{B83938F8-F4E9-4213-82CA-9397E9A15B55}" srcOrd="0" destOrd="0" presId="urn:microsoft.com/office/officeart/2005/8/layout/default#2"/>
    <dgm:cxn modelId="{19D16D72-785A-41E1-8533-2998B3672838}" srcId="{88BAC2C9-179C-43C9-B87E-A0DD8120A9A6}" destId="{010B0709-A314-4BF7-B63C-85773C0EB3E7}" srcOrd="3" destOrd="0" parTransId="{43BF57BA-78BC-4987-BAD9-8E7BE3859320}" sibTransId="{943B7A02-D92B-4C2B-B9F1-1E2776E937B2}"/>
    <dgm:cxn modelId="{3578B6CA-2B9B-4DAB-97CC-7150900983FF}" srcId="{88BAC2C9-179C-43C9-B87E-A0DD8120A9A6}" destId="{B0A0270D-9B01-4910-8AA6-6B2893B7DE03}" srcOrd="9" destOrd="0" parTransId="{6B16AFF9-0B06-4CB5-9F01-AC06B84C39F5}" sibTransId="{681FF4D8-A580-4916-BE43-D698A9966612}"/>
    <dgm:cxn modelId="{2BF326BA-4239-4B20-9D70-59851282F5A5}" srcId="{88BAC2C9-179C-43C9-B87E-A0DD8120A9A6}" destId="{5EEB889F-23CA-4BC8-8F36-BC75F0931FDA}" srcOrd="7" destOrd="0" parTransId="{83076C4F-20A0-4CCE-BCD6-A414AEDAC544}" sibTransId="{84693CFB-D331-4496-B0A6-B53EA6458FAD}"/>
    <dgm:cxn modelId="{BB6109EF-E40D-4C2D-94E7-0D12E53EE936}" type="presOf" srcId="{B0A0270D-9B01-4910-8AA6-6B2893B7DE03}" destId="{F0320BB7-4288-46DF-A2AB-957414771B8B}" srcOrd="0" destOrd="0" presId="urn:microsoft.com/office/officeart/2005/8/layout/default#2"/>
    <dgm:cxn modelId="{3CB6B3B1-6EC9-4F62-B165-1F95E596965A}" type="presOf" srcId="{010B0709-A314-4BF7-B63C-85773C0EB3E7}" destId="{395F1EFD-C25D-4E25-B35A-1D97522BD6C8}" srcOrd="0" destOrd="0" presId="urn:microsoft.com/office/officeart/2005/8/layout/default#2"/>
    <dgm:cxn modelId="{20E9E163-1F81-444D-B641-759F8B36A8C2}" type="presOf" srcId="{5EEB889F-23CA-4BC8-8F36-BC75F0931FDA}" destId="{BB341B8F-4882-484B-9516-FCC7E4C9E4B5}" srcOrd="0" destOrd="0" presId="urn:microsoft.com/office/officeart/2005/8/layout/default#2"/>
    <dgm:cxn modelId="{BF6D97E3-F73A-41DC-92C2-78C756C48C26}" srcId="{88BAC2C9-179C-43C9-B87E-A0DD8120A9A6}" destId="{EE2EBDB8-FCF7-4992-B7BB-2C1C129CF64D}" srcOrd="4" destOrd="0" parTransId="{665E4CF6-DBE7-4BD3-9CE0-2B8AD6EE82B3}" sibTransId="{C82FBA46-E3B3-4248-98A4-E1E11873CA45}"/>
    <dgm:cxn modelId="{52EF24FD-50B4-4F4A-B0C9-9B70814E0188}" srcId="{88BAC2C9-179C-43C9-B87E-A0DD8120A9A6}" destId="{55CB66CC-B2A1-47E1-898D-CCED8582B2F5}" srcOrd="8" destOrd="0" parTransId="{E583E73D-4F6B-48A7-9ED8-04F350EFDB26}" sibTransId="{27895C9D-797F-4F36-B328-8D3F6D99827B}"/>
    <dgm:cxn modelId="{B4879BFC-D3F8-4889-86FD-CAD8EE44823A}" type="presOf" srcId="{8C5D5CBF-9341-4B5A-981D-E4F80B84CC30}" destId="{1CBFAEE9-3C5B-45B9-91A5-A9BBAD22978B}" srcOrd="0" destOrd="0" presId="urn:microsoft.com/office/officeart/2005/8/layout/default#2"/>
    <dgm:cxn modelId="{21A8B37C-0E0C-4F3E-B91E-B413DD7211BC}" srcId="{88BAC2C9-179C-43C9-B87E-A0DD8120A9A6}" destId="{4BB071E6-6ED2-4562-A4B1-806C656EF3F4}" srcOrd="5" destOrd="0" parTransId="{6C403499-98C1-4B72-87C5-6ACFD6BC4E25}" sibTransId="{B5E5CFF3-596B-48C9-8689-CBAC67B8D05B}"/>
    <dgm:cxn modelId="{C534E276-B0EF-41D4-8943-0896800C9B05}" type="presOf" srcId="{4BB071E6-6ED2-4562-A4B1-806C656EF3F4}" destId="{1789C723-BC4B-4743-8FC3-481B23CE8841}" srcOrd="0" destOrd="0" presId="urn:microsoft.com/office/officeart/2005/8/layout/default#2"/>
    <dgm:cxn modelId="{E60204B4-6952-4091-8FD1-9DCF8912189B}" type="presOf" srcId="{88BAC2C9-179C-43C9-B87E-A0DD8120A9A6}" destId="{3C9BE181-479F-4C80-916F-622EB4B17920}" srcOrd="0" destOrd="0" presId="urn:microsoft.com/office/officeart/2005/8/layout/default#2"/>
    <dgm:cxn modelId="{89196034-AF23-4727-B3F4-7FC9B83B7512}" srcId="{88BAC2C9-179C-43C9-B87E-A0DD8120A9A6}" destId="{53BA8922-908A-4976-964A-F7437CB82E2E}" srcOrd="0" destOrd="0" parTransId="{A83A9F21-90C3-447E-8EAD-22CAEB1FBE7B}" sibTransId="{9D410D48-DFE2-4121-9E8B-23C96CBBE88E}"/>
    <dgm:cxn modelId="{38623F35-4B10-47F3-9D5A-30703D6BE444}" type="presOf" srcId="{EE2EBDB8-FCF7-4992-B7BB-2C1C129CF64D}" destId="{2A929A98-A8A6-492E-8189-A07DC3EADDCF}" srcOrd="0" destOrd="0" presId="urn:microsoft.com/office/officeart/2005/8/layout/default#2"/>
    <dgm:cxn modelId="{D8A889BB-E99D-43CD-924D-7DE9BDDC306B}" type="presOf" srcId="{4B3F00F0-1152-4BB3-B2FF-5EB1914DF849}" destId="{001257E7-80A2-4468-81D0-4B6D26141C77}" srcOrd="0" destOrd="0" presId="urn:microsoft.com/office/officeart/2005/8/layout/default#2"/>
    <dgm:cxn modelId="{CD17552A-A538-4C51-9B5A-C39F2AE6C436}" type="presOf" srcId="{53BA8922-908A-4976-964A-F7437CB82E2E}" destId="{4D5DAB54-DB28-4924-B1B0-60F17AA0618B}" srcOrd="0" destOrd="0" presId="urn:microsoft.com/office/officeart/2005/8/layout/default#2"/>
    <dgm:cxn modelId="{DCF1EF06-0B66-4F42-8D8B-F974598E324D}" srcId="{88BAC2C9-179C-43C9-B87E-A0DD8120A9A6}" destId="{082F45A1-11F1-4B1D-B43C-34C7EEFEAF15}" srcOrd="2" destOrd="0" parTransId="{D82EA0CE-0E22-44C2-BD40-614E00C3B802}" sibTransId="{CF3DB603-8FE1-4DC4-8C5A-9E1636A4E64F}"/>
    <dgm:cxn modelId="{1011CE29-8CD5-40CA-8C51-E0C5037936E5}" type="presOf" srcId="{55CB66CC-B2A1-47E1-898D-CCED8582B2F5}" destId="{C7CEF0FC-4D7E-4C2C-9FAB-1FB6F28B942F}" srcOrd="0" destOrd="0" presId="urn:microsoft.com/office/officeart/2005/8/layout/default#2"/>
    <dgm:cxn modelId="{67EA859A-C4B2-42E0-A818-A8F04CF2EBBE}" srcId="{88BAC2C9-179C-43C9-B87E-A0DD8120A9A6}" destId="{8C5D5CBF-9341-4B5A-981D-E4F80B84CC30}" srcOrd="6" destOrd="0" parTransId="{6A5A243B-6CBD-482A-8ECC-81293471144D}" sibTransId="{D0F86D6D-D2CE-4795-BE8B-B7FFFBD177AE}"/>
    <dgm:cxn modelId="{C9335780-1C33-466F-9B2E-6577C903D617}" srcId="{88BAC2C9-179C-43C9-B87E-A0DD8120A9A6}" destId="{4B3F00F0-1152-4BB3-B2FF-5EB1914DF849}" srcOrd="1" destOrd="0" parTransId="{42E9819D-496D-479C-AF46-AAAFECE3D871}" sibTransId="{F57122D6-0761-4EE8-BC6A-9ED8E73325DC}"/>
    <dgm:cxn modelId="{230777EA-C2D0-4293-BFA2-86D01D815D0F}" type="presParOf" srcId="{3C9BE181-479F-4C80-916F-622EB4B17920}" destId="{4D5DAB54-DB28-4924-B1B0-60F17AA0618B}" srcOrd="0" destOrd="0" presId="urn:microsoft.com/office/officeart/2005/8/layout/default#2"/>
    <dgm:cxn modelId="{8BAFFE23-785D-477E-A215-EC8CB9078D1F}" type="presParOf" srcId="{3C9BE181-479F-4C80-916F-622EB4B17920}" destId="{2713333E-4816-4095-8C73-257C7AFE3996}" srcOrd="1" destOrd="0" presId="urn:microsoft.com/office/officeart/2005/8/layout/default#2"/>
    <dgm:cxn modelId="{51D05788-3320-4E10-A5CC-85E92DB72BD1}" type="presParOf" srcId="{3C9BE181-479F-4C80-916F-622EB4B17920}" destId="{001257E7-80A2-4468-81D0-4B6D26141C77}" srcOrd="2" destOrd="0" presId="urn:microsoft.com/office/officeart/2005/8/layout/default#2"/>
    <dgm:cxn modelId="{AA20B238-9292-4F78-9DC4-BAA48D9EE1EE}" type="presParOf" srcId="{3C9BE181-479F-4C80-916F-622EB4B17920}" destId="{51CFC29C-8239-4E4B-8A55-39F9B7C6C49D}" srcOrd="3" destOrd="0" presId="urn:microsoft.com/office/officeart/2005/8/layout/default#2"/>
    <dgm:cxn modelId="{030474C4-852E-417C-8BF5-8728E83A33EF}" type="presParOf" srcId="{3C9BE181-479F-4C80-916F-622EB4B17920}" destId="{B83938F8-F4E9-4213-82CA-9397E9A15B55}" srcOrd="4" destOrd="0" presId="urn:microsoft.com/office/officeart/2005/8/layout/default#2"/>
    <dgm:cxn modelId="{B99A491A-1354-4FF2-8120-111B1E7AC7DA}" type="presParOf" srcId="{3C9BE181-479F-4C80-916F-622EB4B17920}" destId="{74011CB7-E979-48DE-8F80-35FD718386FE}" srcOrd="5" destOrd="0" presId="urn:microsoft.com/office/officeart/2005/8/layout/default#2"/>
    <dgm:cxn modelId="{3E8E821B-C988-4057-AD7C-78EA3D52D787}" type="presParOf" srcId="{3C9BE181-479F-4C80-916F-622EB4B17920}" destId="{395F1EFD-C25D-4E25-B35A-1D97522BD6C8}" srcOrd="6" destOrd="0" presId="urn:microsoft.com/office/officeart/2005/8/layout/default#2"/>
    <dgm:cxn modelId="{146E1D8B-3720-45BE-A822-79882DCADAED}" type="presParOf" srcId="{3C9BE181-479F-4C80-916F-622EB4B17920}" destId="{872BA904-B877-4A9A-9BD1-4F112706C294}" srcOrd="7" destOrd="0" presId="urn:microsoft.com/office/officeart/2005/8/layout/default#2"/>
    <dgm:cxn modelId="{429003DB-D1FF-401D-8B32-DB5F9256F7FD}" type="presParOf" srcId="{3C9BE181-479F-4C80-916F-622EB4B17920}" destId="{2A929A98-A8A6-492E-8189-A07DC3EADDCF}" srcOrd="8" destOrd="0" presId="urn:microsoft.com/office/officeart/2005/8/layout/default#2"/>
    <dgm:cxn modelId="{CC22CC85-833E-46ED-9B6F-6509F8C8C411}" type="presParOf" srcId="{3C9BE181-479F-4C80-916F-622EB4B17920}" destId="{AE9AA2C0-3DD1-4749-845E-2F7BD685C7AC}" srcOrd="9" destOrd="0" presId="urn:microsoft.com/office/officeart/2005/8/layout/default#2"/>
    <dgm:cxn modelId="{BD7A57A5-A487-423E-9918-03BA4F0A0E2D}" type="presParOf" srcId="{3C9BE181-479F-4C80-916F-622EB4B17920}" destId="{1789C723-BC4B-4743-8FC3-481B23CE8841}" srcOrd="10" destOrd="0" presId="urn:microsoft.com/office/officeart/2005/8/layout/default#2"/>
    <dgm:cxn modelId="{D1E8B8FB-A6F4-41CF-A415-25AD0C9CF226}" type="presParOf" srcId="{3C9BE181-479F-4C80-916F-622EB4B17920}" destId="{2715475F-6C2F-4052-B3FB-487B5462B76F}" srcOrd="11" destOrd="0" presId="urn:microsoft.com/office/officeart/2005/8/layout/default#2"/>
    <dgm:cxn modelId="{24109503-A0BC-4149-8B07-85C4E2B67B67}" type="presParOf" srcId="{3C9BE181-479F-4C80-916F-622EB4B17920}" destId="{1CBFAEE9-3C5B-45B9-91A5-A9BBAD22978B}" srcOrd="12" destOrd="0" presId="urn:microsoft.com/office/officeart/2005/8/layout/default#2"/>
    <dgm:cxn modelId="{B5859756-7633-4B47-9EB2-C8D18332DD34}" type="presParOf" srcId="{3C9BE181-479F-4C80-916F-622EB4B17920}" destId="{66F5D918-6652-4D49-8EE6-29DD85D258C5}" srcOrd="13" destOrd="0" presId="urn:microsoft.com/office/officeart/2005/8/layout/default#2"/>
    <dgm:cxn modelId="{657420D0-7BC2-41BB-BF4C-A62C74D85ED2}" type="presParOf" srcId="{3C9BE181-479F-4C80-916F-622EB4B17920}" destId="{BB341B8F-4882-484B-9516-FCC7E4C9E4B5}" srcOrd="14" destOrd="0" presId="urn:microsoft.com/office/officeart/2005/8/layout/default#2"/>
    <dgm:cxn modelId="{BB0C462F-0A8B-4436-B812-B62D59253B12}" type="presParOf" srcId="{3C9BE181-479F-4C80-916F-622EB4B17920}" destId="{3844F74E-EAD6-409A-8537-3211CBF58692}" srcOrd="15" destOrd="0" presId="urn:microsoft.com/office/officeart/2005/8/layout/default#2"/>
    <dgm:cxn modelId="{5540EAD7-2C74-4B56-8045-FA6BBF5A9401}" type="presParOf" srcId="{3C9BE181-479F-4C80-916F-622EB4B17920}" destId="{C7CEF0FC-4D7E-4C2C-9FAB-1FB6F28B942F}" srcOrd="16" destOrd="0" presId="urn:microsoft.com/office/officeart/2005/8/layout/default#2"/>
    <dgm:cxn modelId="{9ECF6CED-8569-4E54-8F46-49ED73A0575E}" type="presParOf" srcId="{3C9BE181-479F-4C80-916F-622EB4B17920}" destId="{B533518B-E19E-444E-A7B7-D8EA4E80C25A}" srcOrd="17" destOrd="0" presId="urn:microsoft.com/office/officeart/2005/8/layout/default#2"/>
    <dgm:cxn modelId="{857E4F23-2717-4484-8113-723A55D2BAC1}" type="presParOf" srcId="{3C9BE181-479F-4C80-916F-622EB4B17920}" destId="{F0320BB7-4288-46DF-A2AB-957414771B8B}" srcOrd="18"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32B063-8145-4A9F-A195-FB645D812C07}"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IN"/>
        </a:p>
      </dgm:t>
    </dgm:pt>
    <dgm:pt modelId="{1699B857-3C43-48EE-9A62-C3CBA5405B42}">
      <dgm:prSet phldrT="[Text]"/>
      <dgm:spPr>
        <a:solidFill>
          <a:schemeClr val="bg2">
            <a:lumMod val="60000"/>
            <a:lumOff val="40000"/>
          </a:schemeClr>
        </a:solidFill>
      </dgm:spPr>
      <dgm:t>
        <a:bodyPr/>
        <a:lstStyle/>
        <a:p>
          <a:r>
            <a:rPr lang="en-IN" dirty="0"/>
            <a:t>100 New </a:t>
          </a:r>
          <a:r>
            <a:rPr lang="en-IN" dirty="0" err="1"/>
            <a:t>Sainik</a:t>
          </a:r>
          <a:r>
            <a:rPr lang="en-IN" dirty="0"/>
            <a:t> Schools to be setup.</a:t>
          </a:r>
        </a:p>
      </dgm:t>
    </dgm:pt>
    <dgm:pt modelId="{BB21AC5D-B396-44E8-8DFD-6DB660CF8C53}" type="parTrans" cxnId="{581DDE43-6B7F-451A-A9D0-3DC1D5A18D2E}">
      <dgm:prSet/>
      <dgm:spPr/>
      <dgm:t>
        <a:bodyPr/>
        <a:lstStyle/>
        <a:p>
          <a:endParaRPr lang="en-IN"/>
        </a:p>
      </dgm:t>
    </dgm:pt>
    <dgm:pt modelId="{E28B4432-7A21-462C-B53B-4ACDB17D595E}" type="sibTrans" cxnId="{581DDE43-6B7F-451A-A9D0-3DC1D5A18D2E}">
      <dgm:prSet/>
      <dgm:spPr/>
      <dgm:t>
        <a:bodyPr/>
        <a:lstStyle/>
        <a:p>
          <a:endParaRPr lang="en-IN"/>
        </a:p>
      </dgm:t>
    </dgm:pt>
    <dgm:pt modelId="{DF832AA4-BA57-479E-93CF-DC8328A1BCDB}">
      <dgm:prSet phldrT="[Text]"/>
      <dgm:spPr>
        <a:solidFill>
          <a:schemeClr val="bg2">
            <a:lumMod val="60000"/>
            <a:lumOff val="40000"/>
          </a:schemeClr>
        </a:solidFill>
      </dgm:spPr>
      <dgm:t>
        <a:bodyPr/>
        <a:lstStyle/>
        <a:p>
          <a:r>
            <a:rPr lang="en-IN" dirty="0"/>
            <a:t>750 new </a:t>
          </a:r>
          <a:r>
            <a:rPr lang="en-IN" dirty="0" err="1"/>
            <a:t>Eklavya</a:t>
          </a:r>
          <a:r>
            <a:rPr lang="en-IN" dirty="0"/>
            <a:t> schools to be setup in Tribal areas.</a:t>
          </a:r>
        </a:p>
      </dgm:t>
    </dgm:pt>
    <dgm:pt modelId="{9CB87347-3752-499D-8815-FDF4AD74A492}" type="parTrans" cxnId="{A66154D5-F15F-49DF-9FD4-E56F1BED8DA8}">
      <dgm:prSet/>
      <dgm:spPr/>
      <dgm:t>
        <a:bodyPr/>
        <a:lstStyle/>
        <a:p>
          <a:endParaRPr lang="en-IN"/>
        </a:p>
      </dgm:t>
    </dgm:pt>
    <dgm:pt modelId="{1B04116D-2E29-475A-AB89-8D105C7CDE1A}" type="sibTrans" cxnId="{A66154D5-F15F-49DF-9FD4-E56F1BED8DA8}">
      <dgm:prSet/>
      <dgm:spPr/>
      <dgm:t>
        <a:bodyPr/>
        <a:lstStyle/>
        <a:p>
          <a:endParaRPr lang="en-IN"/>
        </a:p>
      </dgm:t>
    </dgm:pt>
    <dgm:pt modelId="{20EA6773-9D4B-4131-B1AA-31140F02CE56}">
      <dgm:prSet phldrT="[Text]"/>
      <dgm:spPr>
        <a:solidFill>
          <a:schemeClr val="bg2">
            <a:lumMod val="60000"/>
            <a:lumOff val="40000"/>
          </a:schemeClr>
        </a:solidFill>
      </dgm:spPr>
      <dgm:t>
        <a:bodyPr/>
        <a:lstStyle/>
        <a:p>
          <a:r>
            <a:rPr lang="en-IN" dirty="0"/>
            <a:t>Revamped Post Matric Scholarship Scheme for welfare of Scheduled castes.</a:t>
          </a:r>
        </a:p>
      </dgm:t>
    </dgm:pt>
    <dgm:pt modelId="{3E1AE127-F763-478D-A895-382C680D7AC5}" type="parTrans" cxnId="{200553C6-42E4-400C-82CB-3C0B2929258C}">
      <dgm:prSet/>
      <dgm:spPr/>
      <dgm:t>
        <a:bodyPr/>
        <a:lstStyle/>
        <a:p>
          <a:endParaRPr lang="en-IN"/>
        </a:p>
      </dgm:t>
    </dgm:pt>
    <dgm:pt modelId="{C8EA4BDE-0BCB-4C3D-8B59-ED9DC601F4BD}" type="sibTrans" cxnId="{200553C6-42E4-400C-82CB-3C0B2929258C}">
      <dgm:prSet/>
      <dgm:spPr/>
      <dgm:t>
        <a:bodyPr/>
        <a:lstStyle/>
        <a:p>
          <a:endParaRPr lang="en-IN"/>
        </a:p>
      </dgm:t>
    </dgm:pt>
    <dgm:pt modelId="{AD960168-7060-4B93-A42C-FF866DF5D860}">
      <dgm:prSet phldrT="[Text]"/>
      <dgm:spPr>
        <a:solidFill>
          <a:schemeClr val="bg2">
            <a:lumMod val="60000"/>
            <a:lumOff val="40000"/>
          </a:schemeClr>
        </a:solidFill>
      </dgm:spPr>
      <dgm:t>
        <a:bodyPr/>
        <a:lstStyle/>
        <a:p>
          <a:r>
            <a:rPr lang="en-IN" dirty="0"/>
            <a:t>Proposed amendment to Apprenticeship Act to enhance opportunities for youth.</a:t>
          </a:r>
        </a:p>
      </dgm:t>
    </dgm:pt>
    <dgm:pt modelId="{01482E6E-DB5B-4149-A814-6A569F538AE5}" type="parTrans" cxnId="{F4106CA9-5BD4-410E-89E0-AF350D45A167}">
      <dgm:prSet/>
      <dgm:spPr/>
      <dgm:t>
        <a:bodyPr/>
        <a:lstStyle/>
        <a:p>
          <a:endParaRPr lang="en-IN"/>
        </a:p>
      </dgm:t>
    </dgm:pt>
    <dgm:pt modelId="{8F702AE6-C57D-4E51-8ADA-1EBE656C88FE}" type="sibTrans" cxnId="{F4106CA9-5BD4-410E-89E0-AF350D45A167}">
      <dgm:prSet/>
      <dgm:spPr/>
      <dgm:t>
        <a:bodyPr/>
        <a:lstStyle/>
        <a:p>
          <a:endParaRPr lang="en-IN"/>
        </a:p>
      </dgm:t>
    </dgm:pt>
    <dgm:pt modelId="{63A292C1-2AA4-4F0C-AE5E-0E23396978AB}">
      <dgm:prSet phldrT="[Text]"/>
      <dgm:spPr>
        <a:solidFill>
          <a:schemeClr val="bg2">
            <a:lumMod val="60000"/>
            <a:lumOff val="40000"/>
          </a:schemeClr>
        </a:solidFill>
      </dgm:spPr>
      <dgm:t>
        <a:bodyPr/>
        <a:lstStyle/>
        <a:p>
          <a:r>
            <a:rPr lang="en-IN" dirty="0"/>
            <a:t>Central University to come up in </a:t>
          </a:r>
          <a:r>
            <a:rPr lang="en-IN" dirty="0" err="1"/>
            <a:t>Leh</a:t>
          </a:r>
          <a:r>
            <a:rPr lang="en-IN" dirty="0"/>
            <a:t> for accessibility of higher education in Ladakh.</a:t>
          </a:r>
        </a:p>
      </dgm:t>
    </dgm:pt>
    <dgm:pt modelId="{02940999-44F0-4133-A4AD-2F7C595A613E}" type="parTrans" cxnId="{AE5BAFEE-46AB-429A-A761-64D7715034DC}">
      <dgm:prSet/>
      <dgm:spPr/>
      <dgm:t>
        <a:bodyPr/>
        <a:lstStyle/>
        <a:p>
          <a:endParaRPr lang="en-IN"/>
        </a:p>
      </dgm:t>
    </dgm:pt>
    <dgm:pt modelId="{489B9F64-6AAA-4E04-8DD8-5243D837A6DC}" type="sibTrans" cxnId="{AE5BAFEE-46AB-429A-A761-64D7715034DC}">
      <dgm:prSet/>
      <dgm:spPr/>
      <dgm:t>
        <a:bodyPr/>
        <a:lstStyle/>
        <a:p>
          <a:endParaRPr lang="en-IN"/>
        </a:p>
      </dgm:t>
    </dgm:pt>
    <dgm:pt modelId="{05B4D1F7-8A86-486C-8E4F-7B6381764925}" type="pres">
      <dgm:prSet presAssocID="{4732B063-8145-4A9F-A195-FB645D812C07}" presName="diagram" presStyleCnt="0">
        <dgm:presLayoutVars>
          <dgm:dir/>
          <dgm:resizeHandles val="exact"/>
        </dgm:presLayoutVars>
      </dgm:prSet>
      <dgm:spPr/>
      <dgm:t>
        <a:bodyPr/>
        <a:lstStyle/>
        <a:p>
          <a:endParaRPr lang="en-US"/>
        </a:p>
      </dgm:t>
    </dgm:pt>
    <dgm:pt modelId="{F670B7AD-05C9-47D5-83AF-9A8BD2804E00}" type="pres">
      <dgm:prSet presAssocID="{1699B857-3C43-48EE-9A62-C3CBA5405B42}" presName="node" presStyleLbl="node1" presStyleIdx="0" presStyleCnt="5">
        <dgm:presLayoutVars>
          <dgm:bulletEnabled val="1"/>
        </dgm:presLayoutVars>
      </dgm:prSet>
      <dgm:spPr/>
      <dgm:t>
        <a:bodyPr/>
        <a:lstStyle/>
        <a:p>
          <a:endParaRPr lang="en-US"/>
        </a:p>
      </dgm:t>
    </dgm:pt>
    <dgm:pt modelId="{F8BB1C2E-B150-4353-BCA7-B593B8F22282}" type="pres">
      <dgm:prSet presAssocID="{E28B4432-7A21-462C-B53B-4ACDB17D595E}" presName="sibTrans" presStyleCnt="0"/>
      <dgm:spPr/>
    </dgm:pt>
    <dgm:pt modelId="{2D0F832D-5BAA-49CA-B6EA-014264CCE47F}" type="pres">
      <dgm:prSet presAssocID="{DF832AA4-BA57-479E-93CF-DC8328A1BCDB}" presName="node" presStyleLbl="node1" presStyleIdx="1" presStyleCnt="5">
        <dgm:presLayoutVars>
          <dgm:bulletEnabled val="1"/>
        </dgm:presLayoutVars>
      </dgm:prSet>
      <dgm:spPr/>
      <dgm:t>
        <a:bodyPr/>
        <a:lstStyle/>
        <a:p>
          <a:endParaRPr lang="en-US"/>
        </a:p>
      </dgm:t>
    </dgm:pt>
    <dgm:pt modelId="{20E733B6-A1AC-4AD4-878A-39EEBE210124}" type="pres">
      <dgm:prSet presAssocID="{1B04116D-2E29-475A-AB89-8D105C7CDE1A}" presName="sibTrans" presStyleCnt="0"/>
      <dgm:spPr/>
    </dgm:pt>
    <dgm:pt modelId="{1436AB39-DB90-4D97-83E2-DA8B162840DE}" type="pres">
      <dgm:prSet presAssocID="{20EA6773-9D4B-4131-B1AA-31140F02CE56}" presName="node" presStyleLbl="node1" presStyleIdx="2" presStyleCnt="5">
        <dgm:presLayoutVars>
          <dgm:bulletEnabled val="1"/>
        </dgm:presLayoutVars>
      </dgm:prSet>
      <dgm:spPr/>
      <dgm:t>
        <a:bodyPr/>
        <a:lstStyle/>
        <a:p>
          <a:endParaRPr lang="en-US"/>
        </a:p>
      </dgm:t>
    </dgm:pt>
    <dgm:pt modelId="{4A1643A7-5BF8-4501-8A61-631FBCB21B8C}" type="pres">
      <dgm:prSet presAssocID="{C8EA4BDE-0BCB-4C3D-8B59-ED9DC601F4BD}" presName="sibTrans" presStyleCnt="0"/>
      <dgm:spPr/>
    </dgm:pt>
    <dgm:pt modelId="{BF202538-E337-40DE-8634-0283DCAF752C}" type="pres">
      <dgm:prSet presAssocID="{AD960168-7060-4B93-A42C-FF866DF5D860}" presName="node" presStyleLbl="node1" presStyleIdx="3" presStyleCnt="5">
        <dgm:presLayoutVars>
          <dgm:bulletEnabled val="1"/>
        </dgm:presLayoutVars>
      </dgm:prSet>
      <dgm:spPr/>
      <dgm:t>
        <a:bodyPr/>
        <a:lstStyle/>
        <a:p>
          <a:endParaRPr lang="en-US"/>
        </a:p>
      </dgm:t>
    </dgm:pt>
    <dgm:pt modelId="{0B39DF52-B740-4E4C-BE04-C675FCA01668}" type="pres">
      <dgm:prSet presAssocID="{8F702AE6-C57D-4E51-8ADA-1EBE656C88FE}" presName="sibTrans" presStyleCnt="0"/>
      <dgm:spPr/>
    </dgm:pt>
    <dgm:pt modelId="{EE374293-3334-4FC9-8F8E-63BA973F9D72}" type="pres">
      <dgm:prSet presAssocID="{63A292C1-2AA4-4F0C-AE5E-0E23396978AB}" presName="node" presStyleLbl="node1" presStyleIdx="4" presStyleCnt="5">
        <dgm:presLayoutVars>
          <dgm:bulletEnabled val="1"/>
        </dgm:presLayoutVars>
      </dgm:prSet>
      <dgm:spPr/>
      <dgm:t>
        <a:bodyPr/>
        <a:lstStyle/>
        <a:p>
          <a:endParaRPr lang="en-US"/>
        </a:p>
      </dgm:t>
    </dgm:pt>
  </dgm:ptLst>
  <dgm:cxnLst>
    <dgm:cxn modelId="{F4106CA9-5BD4-410E-89E0-AF350D45A167}" srcId="{4732B063-8145-4A9F-A195-FB645D812C07}" destId="{AD960168-7060-4B93-A42C-FF866DF5D860}" srcOrd="3" destOrd="0" parTransId="{01482E6E-DB5B-4149-A814-6A569F538AE5}" sibTransId="{8F702AE6-C57D-4E51-8ADA-1EBE656C88FE}"/>
    <dgm:cxn modelId="{92AF5BDE-9979-4E3E-B55C-757660D80A38}" type="presOf" srcId="{4732B063-8145-4A9F-A195-FB645D812C07}" destId="{05B4D1F7-8A86-486C-8E4F-7B6381764925}" srcOrd="0" destOrd="0" presId="urn:microsoft.com/office/officeart/2005/8/layout/default#3"/>
    <dgm:cxn modelId="{E0DAAD40-374D-4464-941A-7270CD46D266}" type="presOf" srcId="{1699B857-3C43-48EE-9A62-C3CBA5405B42}" destId="{F670B7AD-05C9-47D5-83AF-9A8BD2804E00}" srcOrd="0" destOrd="0" presId="urn:microsoft.com/office/officeart/2005/8/layout/default#3"/>
    <dgm:cxn modelId="{A66154D5-F15F-49DF-9FD4-E56F1BED8DA8}" srcId="{4732B063-8145-4A9F-A195-FB645D812C07}" destId="{DF832AA4-BA57-479E-93CF-DC8328A1BCDB}" srcOrd="1" destOrd="0" parTransId="{9CB87347-3752-499D-8815-FDF4AD74A492}" sibTransId="{1B04116D-2E29-475A-AB89-8D105C7CDE1A}"/>
    <dgm:cxn modelId="{200553C6-42E4-400C-82CB-3C0B2929258C}" srcId="{4732B063-8145-4A9F-A195-FB645D812C07}" destId="{20EA6773-9D4B-4131-B1AA-31140F02CE56}" srcOrd="2" destOrd="0" parTransId="{3E1AE127-F763-478D-A895-382C680D7AC5}" sibTransId="{C8EA4BDE-0BCB-4C3D-8B59-ED9DC601F4BD}"/>
    <dgm:cxn modelId="{781580F6-DE82-45A1-BF98-40F18FAD8FA7}" type="presOf" srcId="{20EA6773-9D4B-4131-B1AA-31140F02CE56}" destId="{1436AB39-DB90-4D97-83E2-DA8B162840DE}" srcOrd="0" destOrd="0" presId="urn:microsoft.com/office/officeart/2005/8/layout/default#3"/>
    <dgm:cxn modelId="{AE5BAFEE-46AB-429A-A761-64D7715034DC}" srcId="{4732B063-8145-4A9F-A195-FB645D812C07}" destId="{63A292C1-2AA4-4F0C-AE5E-0E23396978AB}" srcOrd="4" destOrd="0" parTransId="{02940999-44F0-4133-A4AD-2F7C595A613E}" sibTransId="{489B9F64-6AAA-4E04-8DD8-5243D837A6DC}"/>
    <dgm:cxn modelId="{581DDE43-6B7F-451A-A9D0-3DC1D5A18D2E}" srcId="{4732B063-8145-4A9F-A195-FB645D812C07}" destId="{1699B857-3C43-48EE-9A62-C3CBA5405B42}" srcOrd="0" destOrd="0" parTransId="{BB21AC5D-B396-44E8-8DFD-6DB660CF8C53}" sibTransId="{E28B4432-7A21-462C-B53B-4ACDB17D595E}"/>
    <dgm:cxn modelId="{28773517-69B7-4EE6-B110-2D5DF60757BC}" type="presOf" srcId="{DF832AA4-BA57-479E-93CF-DC8328A1BCDB}" destId="{2D0F832D-5BAA-49CA-B6EA-014264CCE47F}" srcOrd="0" destOrd="0" presId="urn:microsoft.com/office/officeart/2005/8/layout/default#3"/>
    <dgm:cxn modelId="{A55BF0DF-EBCE-4F5F-B95D-AC15CACCA795}" type="presOf" srcId="{63A292C1-2AA4-4F0C-AE5E-0E23396978AB}" destId="{EE374293-3334-4FC9-8F8E-63BA973F9D72}" srcOrd="0" destOrd="0" presId="urn:microsoft.com/office/officeart/2005/8/layout/default#3"/>
    <dgm:cxn modelId="{F77FD67D-2F5C-4A6A-B717-0537D6CEB2BE}" type="presOf" srcId="{AD960168-7060-4B93-A42C-FF866DF5D860}" destId="{BF202538-E337-40DE-8634-0283DCAF752C}" srcOrd="0" destOrd="0" presId="urn:microsoft.com/office/officeart/2005/8/layout/default#3"/>
    <dgm:cxn modelId="{82DAB00B-2D7F-47D6-B495-8E1818CB3316}" type="presParOf" srcId="{05B4D1F7-8A86-486C-8E4F-7B6381764925}" destId="{F670B7AD-05C9-47D5-83AF-9A8BD2804E00}" srcOrd="0" destOrd="0" presId="urn:microsoft.com/office/officeart/2005/8/layout/default#3"/>
    <dgm:cxn modelId="{0213C561-E22E-487F-9A67-05D257B405EB}" type="presParOf" srcId="{05B4D1F7-8A86-486C-8E4F-7B6381764925}" destId="{F8BB1C2E-B150-4353-BCA7-B593B8F22282}" srcOrd="1" destOrd="0" presId="urn:microsoft.com/office/officeart/2005/8/layout/default#3"/>
    <dgm:cxn modelId="{F68D48A6-6691-478D-8498-1E556DC4244B}" type="presParOf" srcId="{05B4D1F7-8A86-486C-8E4F-7B6381764925}" destId="{2D0F832D-5BAA-49CA-B6EA-014264CCE47F}" srcOrd="2" destOrd="0" presId="urn:microsoft.com/office/officeart/2005/8/layout/default#3"/>
    <dgm:cxn modelId="{4F0A55FE-FB82-4F8D-90F3-53CD34B1B535}" type="presParOf" srcId="{05B4D1F7-8A86-486C-8E4F-7B6381764925}" destId="{20E733B6-A1AC-4AD4-878A-39EEBE210124}" srcOrd="3" destOrd="0" presId="urn:microsoft.com/office/officeart/2005/8/layout/default#3"/>
    <dgm:cxn modelId="{98391DFB-D5E4-4AB0-818D-A71C126DC53C}" type="presParOf" srcId="{05B4D1F7-8A86-486C-8E4F-7B6381764925}" destId="{1436AB39-DB90-4D97-83E2-DA8B162840DE}" srcOrd="4" destOrd="0" presId="urn:microsoft.com/office/officeart/2005/8/layout/default#3"/>
    <dgm:cxn modelId="{B0374689-7ABB-49F4-B523-E8187D035616}" type="presParOf" srcId="{05B4D1F7-8A86-486C-8E4F-7B6381764925}" destId="{4A1643A7-5BF8-4501-8A61-631FBCB21B8C}" srcOrd="5" destOrd="0" presId="urn:microsoft.com/office/officeart/2005/8/layout/default#3"/>
    <dgm:cxn modelId="{26E9D252-4849-4E98-92B0-347DAA0405BA}" type="presParOf" srcId="{05B4D1F7-8A86-486C-8E4F-7B6381764925}" destId="{BF202538-E337-40DE-8634-0283DCAF752C}" srcOrd="6" destOrd="0" presId="urn:microsoft.com/office/officeart/2005/8/layout/default#3"/>
    <dgm:cxn modelId="{8469B3F0-DBBD-4B8F-9D46-3811B8CBB605}" type="presParOf" srcId="{05B4D1F7-8A86-486C-8E4F-7B6381764925}" destId="{0B39DF52-B740-4E4C-BE04-C675FCA01668}" srcOrd="7" destOrd="0" presId="urn:microsoft.com/office/officeart/2005/8/layout/default#3"/>
    <dgm:cxn modelId="{6E43EF83-27B1-42F7-98BA-6A93FA74C8C2}" type="presParOf" srcId="{05B4D1F7-8A86-486C-8E4F-7B6381764925}" destId="{EE374293-3334-4FC9-8F8E-63BA973F9D72}" srcOrd="8"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FB90EE-FBCF-4EE3-AF68-4E14D102B92E}"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IN"/>
        </a:p>
      </dgm:t>
    </dgm:pt>
    <dgm:pt modelId="{F75E9F42-E125-4D89-8F80-8311903F66F7}">
      <dgm:prSet phldrT="[Text]"/>
      <dgm:spPr/>
      <dgm:t>
        <a:bodyPr/>
        <a:lstStyle/>
        <a:p>
          <a:r>
            <a:rPr lang="en-IN" dirty="0"/>
            <a:t>Rs 50,000 </a:t>
          </a:r>
          <a:r>
            <a:rPr lang="en-IN" dirty="0" err="1" smtClean="0"/>
            <a:t>Crs</a:t>
          </a:r>
          <a:r>
            <a:rPr lang="en-IN" dirty="0" smtClean="0"/>
            <a:t> </a:t>
          </a:r>
          <a:r>
            <a:rPr lang="en-IN" dirty="0"/>
            <a:t>outlay over 5 years.</a:t>
          </a:r>
        </a:p>
      </dgm:t>
    </dgm:pt>
    <dgm:pt modelId="{BEC7B8C6-D286-4758-B36F-C3EFB8974ACD}" type="parTrans" cxnId="{42CD9EFA-94EC-49CB-A9F9-EC71521B1054}">
      <dgm:prSet/>
      <dgm:spPr/>
      <dgm:t>
        <a:bodyPr/>
        <a:lstStyle/>
        <a:p>
          <a:endParaRPr lang="en-IN"/>
        </a:p>
      </dgm:t>
    </dgm:pt>
    <dgm:pt modelId="{F2916843-D05B-4237-91B7-191776C492AD}" type="sibTrans" cxnId="{42CD9EFA-94EC-49CB-A9F9-EC71521B1054}">
      <dgm:prSet/>
      <dgm:spPr/>
      <dgm:t>
        <a:bodyPr/>
        <a:lstStyle/>
        <a:p>
          <a:endParaRPr lang="en-IN"/>
        </a:p>
      </dgm:t>
    </dgm:pt>
    <dgm:pt modelId="{2E5EEE02-4ACB-4D5E-9365-F6E1D5F30C0A}">
      <dgm:prSet phldrT="[Text]"/>
      <dgm:spPr/>
      <dgm:t>
        <a:bodyPr/>
        <a:lstStyle/>
        <a:p>
          <a:r>
            <a:rPr lang="en-IN" dirty="0"/>
            <a:t>Rs 1,500 </a:t>
          </a:r>
          <a:r>
            <a:rPr lang="en-IN" dirty="0" err="1" smtClean="0"/>
            <a:t>Crs</a:t>
          </a:r>
          <a:r>
            <a:rPr lang="en-IN" dirty="0" smtClean="0"/>
            <a:t> </a:t>
          </a:r>
          <a:r>
            <a:rPr lang="en-IN" dirty="0"/>
            <a:t>to promote digital modes of payment.</a:t>
          </a:r>
        </a:p>
      </dgm:t>
    </dgm:pt>
    <dgm:pt modelId="{6E9E7A8C-52C4-4CB8-B67E-E366A51C7F2C}" type="parTrans" cxnId="{3498630D-1694-4183-B04A-C324637504F5}">
      <dgm:prSet/>
      <dgm:spPr/>
      <dgm:t>
        <a:bodyPr/>
        <a:lstStyle/>
        <a:p>
          <a:endParaRPr lang="en-IN"/>
        </a:p>
      </dgm:t>
    </dgm:pt>
    <dgm:pt modelId="{73A4D42A-D4D6-4CCE-89D7-020FBB0F2CC9}" type="sibTrans" cxnId="{3498630D-1694-4183-B04A-C324637504F5}">
      <dgm:prSet/>
      <dgm:spPr/>
      <dgm:t>
        <a:bodyPr/>
        <a:lstStyle/>
        <a:p>
          <a:endParaRPr lang="en-IN"/>
        </a:p>
      </dgm:t>
    </dgm:pt>
    <dgm:pt modelId="{1CF14296-5BB0-4C08-956F-B1624B06E420}">
      <dgm:prSet phldrT="[Text]"/>
      <dgm:spPr/>
      <dgm:t>
        <a:bodyPr/>
        <a:lstStyle/>
        <a:p>
          <a:r>
            <a:rPr lang="en-IN" dirty="0"/>
            <a:t>PSLV-CS51 to be launched by NSIL carrying Brazil’s Amazonia satellite and some Indian Satellites.</a:t>
          </a:r>
        </a:p>
      </dgm:t>
    </dgm:pt>
    <dgm:pt modelId="{F74DC3A1-C758-43DC-B596-126C63F6AE58}" type="parTrans" cxnId="{7B09187B-AF5B-496E-A5C5-C8E7C3DC2A20}">
      <dgm:prSet/>
      <dgm:spPr/>
      <dgm:t>
        <a:bodyPr/>
        <a:lstStyle/>
        <a:p>
          <a:endParaRPr lang="en-IN"/>
        </a:p>
      </dgm:t>
    </dgm:pt>
    <dgm:pt modelId="{1DDDDEE0-C64C-4C76-B4B7-56289A3DDEA5}" type="sibTrans" cxnId="{7B09187B-AF5B-496E-A5C5-C8E7C3DC2A20}">
      <dgm:prSet/>
      <dgm:spPr/>
      <dgm:t>
        <a:bodyPr/>
        <a:lstStyle/>
        <a:p>
          <a:endParaRPr lang="en-IN"/>
        </a:p>
      </dgm:t>
    </dgm:pt>
    <dgm:pt modelId="{A13A44BE-4022-4400-933F-66FDA45748C5}">
      <dgm:prSet phldrT="[Text]"/>
      <dgm:spPr/>
      <dgm:t>
        <a:bodyPr/>
        <a:lstStyle/>
        <a:p>
          <a:r>
            <a:rPr lang="en-IN" dirty="0"/>
            <a:t>First unmanned launch is slated for December 2021.</a:t>
          </a:r>
        </a:p>
      </dgm:t>
    </dgm:pt>
    <dgm:pt modelId="{9071DA75-0A5B-4BD7-A276-16416BC67380}" type="parTrans" cxnId="{6DC06F5D-5048-4787-A35B-502CDE826D3D}">
      <dgm:prSet/>
      <dgm:spPr/>
      <dgm:t>
        <a:bodyPr/>
        <a:lstStyle/>
        <a:p>
          <a:endParaRPr lang="en-IN"/>
        </a:p>
      </dgm:t>
    </dgm:pt>
    <dgm:pt modelId="{0757EFEC-CFAB-426C-8EA5-E339AED47E54}" type="sibTrans" cxnId="{6DC06F5D-5048-4787-A35B-502CDE826D3D}">
      <dgm:prSet/>
      <dgm:spPr/>
      <dgm:t>
        <a:bodyPr/>
        <a:lstStyle/>
        <a:p>
          <a:endParaRPr lang="en-IN"/>
        </a:p>
      </dgm:t>
    </dgm:pt>
    <dgm:pt modelId="{66D8FF84-7B30-42ED-94A1-A6916CEB8812}">
      <dgm:prSet phldrT="[Text]"/>
      <dgm:spPr/>
      <dgm:t>
        <a:bodyPr/>
        <a:lstStyle/>
        <a:p>
          <a:r>
            <a:rPr lang="en-IN" dirty="0"/>
            <a:t>Rs 4,000 </a:t>
          </a:r>
          <a:r>
            <a:rPr lang="en-IN" dirty="0" err="1" smtClean="0"/>
            <a:t>Crs</a:t>
          </a:r>
          <a:r>
            <a:rPr lang="en-IN" dirty="0" smtClean="0"/>
            <a:t> </a:t>
          </a:r>
          <a:r>
            <a:rPr lang="en-IN" dirty="0"/>
            <a:t>over five years for Deep Ocean mission survey exploration and conservation of deep sea biodiversity.</a:t>
          </a:r>
        </a:p>
      </dgm:t>
    </dgm:pt>
    <dgm:pt modelId="{395A2AA8-91D6-4516-BDB3-664F549EE4F3}" type="parTrans" cxnId="{F979745C-EC78-4A23-A3DA-B02658BE9143}">
      <dgm:prSet/>
      <dgm:spPr/>
      <dgm:t>
        <a:bodyPr/>
        <a:lstStyle/>
        <a:p>
          <a:endParaRPr lang="en-IN"/>
        </a:p>
      </dgm:t>
    </dgm:pt>
    <dgm:pt modelId="{A5001741-8DE7-4D0B-A9A9-14FFA26746CC}" type="sibTrans" cxnId="{F979745C-EC78-4A23-A3DA-B02658BE9143}">
      <dgm:prSet/>
      <dgm:spPr/>
      <dgm:t>
        <a:bodyPr/>
        <a:lstStyle/>
        <a:p>
          <a:endParaRPr lang="en-IN"/>
        </a:p>
      </dgm:t>
    </dgm:pt>
    <dgm:pt modelId="{4D7505D3-986F-4AA6-8DDE-B7CAB6E18F97}" type="pres">
      <dgm:prSet presAssocID="{7EFB90EE-FBCF-4EE3-AF68-4E14D102B92E}" presName="diagram" presStyleCnt="0">
        <dgm:presLayoutVars>
          <dgm:dir/>
          <dgm:resizeHandles val="exact"/>
        </dgm:presLayoutVars>
      </dgm:prSet>
      <dgm:spPr/>
      <dgm:t>
        <a:bodyPr/>
        <a:lstStyle/>
        <a:p>
          <a:endParaRPr lang="en-US"/>
        </a:p>
      </dgm:t>
    </dgm:pt>
    <dgm:pt modelId="{0E172855-E440-4B05-B657-C35EB27D8842}" type="pres">
      <dgm:prSet presAssocID="{F75E9F42-E125-4D89-8F80-8311903F66F7}" presName="node" presStyleLbl="node1" presStyleIdx="0" presStyleCnt="5">
        <dgm:presLayoutVars>
          <dgm:bulletEnabled val="1"/>
        </dgm:presLayoutVars>
      </dgm:prSet>
      <dgm:spPr/>
      <dgm:t>
        <a:bodyPr/>
        <a:lstStyle/>
        <a:p>
          <a:endParaRPr lang="en-US"/>
        </a:p>
      </dgm:t>
    </dgm:pt>
    <dgm:pt modelId="{4758EA2E-0511-4046-A2CC-A4F2F5644049}" type="pres">
      <dgm:prSet presAssocID="{F2916843-D05B-4237-91B7-191776C492AD}" presName="sibTrans" presStyleCnt="0"/>
      <dgm:spPr/>
    </dgm:pt>
    <dgm:pt modelId="{4DFB1055-31C1-4504-BAC4-13BA7919AA35}" type="pres">
      <dgm:prSet presAssocID="{2E5EEE02-4ACB-4D5E-9365-F6E1D5F30C0A}" presName="node" presStyleLbl="node1" presStyleIdx="1" presStyleCnt="5">
        <dgm:presLayoutVars>
          <dgm:bulletEnabled val="1"/>
        </dgm:presLayoutVars>
      </dgm:prSet>
      <dgm:spPr/>
      <dgm:t>
        <a:bodyPr/>
        <a:lstStyle/>
        <a:p>
          <a:endParaRPr lang="en-US"/>
        </a:p>
      </dgm:t>
    </dgm:pt>
    <dgm:pt modelId="{B9C0D3E3-434E-456E-B499-8BB5F2C242ED}" type="pres">
      <dgm:prSet presAssocID="{73A4D42A-D4D6-4CCE-89D7-020FBB0F2CC9}" presName="sibTrans" presStyleCnt="0"/>
      <dgm:spPr/>
    </dgm:pt>
    <dgm:pt modelId="{95A5E729-EC4B-4E25-B18C-DD2093F731B2}" type="pres">
      <dgm:prSet presAssocID="{1CF14296-5BB0-4C08-956F-B1624B06E420}" presName="node" presStyleLbl="node1" presStyleIdx="2" presStyleCnt="5">
        <dgm:presLayoutVars>
          <dgm:bulletEnabled val="1"/>
        </dgm:presLayoutVars>
      </dgm:prSet>
      <dgm:spPr/>
      <dgm:t>
        <a:bodyPr/>
        <a:lstStyle/>
        <a:p>
          <a:endParaRPr lang="en-US"/>
        </a:p>
      </dgm:t>
    </dgm:pt>
    <dgm:pt modelId="{971A5F2D-D9F4-4719-A8E6-4C3E89664064}" type="pres">
      <dgm:prSet presAssocID="{1DDDDEE0-C64C-4C76-B4B7-56289A3DDEA5}" presName="sibTrans" presStyleCnt="0"/>
      <dgm:spPr/>
    </dgm:pt>
    <dgm:pt modelId="{CE989B36-2F61-4555-8465-61E4E3678F80}" type="pres">
      <dgm:prSet presAssocID="{A13A44BE-4022-4400-933F-66FDA45748C5}" presName="node" presStyleLbl="node1" presStyleIdx="3" presStyleCnt="5">
        <dgm:presLayoutVars>
          <dgm:bulletEnabled val="1"/>
        </dgm:presLayoutVars>
      </dgm:prSet>
      <dgm:spPr/>
      <dgm:t>
        <a:bodyPr/>
        <a:lstStyle/>
        <a:p>
          <a:endParaRPr lang="en-US"/>
        </a:p>
      </dgm:t>
    </dgm:pt>
    <dgm:pt modelId="{C1642E73-CFDE-4372-8764-40B85F4B3057}" type="pres">
      <dgm:prSet presAssocID="{0757EFEC-CFAB-426C-8EA5-E339AED47E54}" presName="sibTrans" presStyleCnt="0"/>
      <dgm:spPr/>
    </dgm:pt>
    <dgm:pt modelId="{7B235A60-E74A-47AB-9F45-936C47173A53}" type="pres">
      <dgm:prSet presAssocID="{66D8FF84-7B30-42ED-94A1-A6916CEB8812}" presName="node" presStyleLbl="node1" presStyleIdx="4" presStyleCnt="5">
        <dgm:presLayoutVars>
          <dgm:bulletEnabled val="1"/>
        </dgm:presLayoutVars>
      </dgm:prSet>
      <dgm:spPr/>
      <dgm:t>
        <a:bodyPr/>
        <a:lstStyle/>
        <a:p>
          <a:endParaRPr lang="en-US"/>
        </a:p>
      </dgm:t>
    </dgm:pt>
  </dgm:ptLst>
  <dgm:cxnLst>
    <dgm:cxn modelId="{05516955-C5C7-4459-9096-F9F000075865}" type="presOf" srcId="{66D8FF84-7B30-42ED-94A1-A6916CEB8812}" destId="{7B235A60-E74A-47AB-9F45-936C47173A53}" srcOrd="0" destOrd="0" presId="urn:microsoft.com/office/officeart/2005/8/layout/default#4"/>
    <dgm:cxn modelId="{F979745C-EC78-4A23-A3DA-B02658BE9143}" srcId="{7EFB90EE-FBCF-4EE3-AF68-4E14D102B92E}" destId="{66D8FF84-7B30-42ED-94A1-A6916CEB8812}" srcOrd="4" destOrd="0" parTransId="{395A2AA8-91D6-4516-BDB3-664F549EE4F3}" sibTransId="{A5001741-8DE7-4D0B-A9A9-14FFA26746CC}"/>
    <dgm:cxn modelId="{8DBDAF41-2A35-4115-8748-B0BBB5F37F94}" type="presOf" srcId="{1CF14296-5BB0-4C08-956F-B1624B06E420}" destId="{95A5E729-EC4B-4E25-B18C-DD2093F731B2}" srcOrd="0" destOrd="0" presId="urn:microsoft.com/office/officeart/2005/8/layout/default#4"/>
    <dgm:cxn modelId="{3498630D-1694-4183-B04A-C324637504F5}" srcId="{7EFB90EE-FBCF-4EE3-AF68-4E14D102B92E}" destId="{2E5EEE02-4ACB-4D5E-9365-F6E1D5F30C0A}" srcOrd="1" destOrd="0" parTransId="{6E9E7A8C-52C4-4CB8-B67E-E366A51C7F2C}" sibTransId="{73A4D42A-D4D6-4CCE-89D7-020FBB0F2CC9}"/>
    <dgm:cxn modelId="{530B04BC-95D5-4A4B-8BAF-347A78EAEF0E}" type="presOf" srcId="{7EFB90EE-FBCF-4EE3-AF68-4E14D102B92E}" destId="{4D7505D3-986F-4AA6-8DDE-B7CAB6E18F97}" srcOrd="0" destOrd="0" presId="urn:microsoft.com/office/officeart/2005/8/layout/default#4"/>
    <dgm:cxn modelId="{DAC77C59-F4B9-47C7-B732-9A3E18867CC1}" type="presOf" srcId="{2E5EEE02-4ACB-4D5E-9365-F6E1D5F30C0A}" destId="{4DFB1055-31C1-4504-BAC4-13BA7919AA35}" srcOrd="0" destOrd="0" presId="urn:microsoft.com/office/officeart/2005/8/layout/default#4"/>
    <dgm:cxn modelId="{42CD9EFA-94EC-49CB-A9F9-EC71521B1054}" srcId="{7EFB90EE-FBCF-4EE3-AF68-4E14D102B92E}" destId="{F75E9F42-E125-4D89-8F80-8311903F66F7}" srcOrd="0" destOrd="0" parTransId="{BEC7B8C6-D286-4758-B36F-C3EFB8974ACD}" sibTransId="{F2916843-D05B-4237-91B7-191776C492AD}"/>
    <dgm:cxn modelId="{C5B20FCA-5C40-413B-BD64-6AA5ADDCB5B0}" type="presOf" srcId="{F75E9F42-E125-4D89-8F80-8311903F66F7}" destId="{0E172855-E440-4B05-B657-C35EB27D8842}" srcOrd="0" destOrd="0" presId="urn:microsoft.com/office/officeart/2005/8/layout/default#4"/>
    <dgm:cxn modelId="{7B09187B-AF5B-496E-A5C5-C8E7C3DC2A20}" srcId="{7EFB90EE-FBCF-4EE3-AF68-4E14D102B92E}" destId="{1CF14296-5BB0-4C08-956F-B1624B06E420}" srcOrd="2" destOrd="0" parTransId="{F74DC3A1-C758-43DC-B596-126C63F6AE58}" sibTransId="{1DDDDEE0-C64C-4C76-B4B7-56289A3DDEA5}"/>
    <dgm:cxn modelId="{6DC06F5D-5048-4787-A35B-502CDE826D3D}" srcId="{7EFB90EE-FBCF-4EE3-AF68-4E14D102B92E}" destId="{A13A44BE-4022-4400-933F-66FDA45748C5}" srcOrd="3" destOrd="0" parTransId="{9071DA75-0A5B-4BD7-A276-16416BC67380}" sibTransId="{0757EFEC-CFAB-426C-8EA5-E339AED47E54}"/>
    <dgm:cxn modelId="{38E6D5DC-E06D-4BEE-B6C8-0CBD6BC8615A}" type="presOf" srcId="{A13A44BE-4022-4400-933F-66FDA45748C5}" destId="{CE989B36-2F61-4555-8465-61E4E3678F80}" srcOrd="0" destOrd="0" presId="urn:microsoft.com/office/officeart/2005/8/layout/default#4"/>
    <dgm:cxn modelId="{7A1E123E-9322-41F4-A2B4-284DA1195EB9}" type="presParOf" srcId="{4D7505D3-986F-4AA6-8DDE-B7CAB6E18F97}" destId="{0E172855-E440-4B05-B657-C35EB27D8842}" srcOrd="0" destOrd="0" presId="urn:microsoft.com/office/officeart/2005/8/layout/default#4"/>
    <dgm:cxn modelId="{0873DBBB-4F46-4F73-ADD3-118354E443F2}" type="presParOf" srcId="{4D7505D3-986F-4AA6-8DDE-B7CAB6E18F97}" destId="{4758EA2E-0511-4046-A2CC-A4F2F5644049}" srcOrd="1" destOrd="0" presId="urn:microsoft.com/office/officeart/2005/8/layout/default#4"/>
    <dgm:cxn modelId="{0B29E984-4E8E-4FCD-A088-D188604D6711}" type="presParOf" srcId="{4D7505D3-986F-4AA6-8DDE-B7CAB6E18F97}" destId="{4DFB1055-31C1-4504-BAC4-13BA7919AA35}" srcOrd="2" destOrd="0" presId="urn:microsoft.com/office/officeart/2005/8/layout/default#4"/>
    <dgm:cxn modelId="{FD6343A1-E883-4847-B409-0DFA12C4B09A}" type="presParOf" srcId="{4D7505D3-986F-4AA6-8DDE-B7CAB6E18F97}" destId="{B9C0D3E3-434E-456E-B499-8BB5F2C242ED}" srcOrd="3" destOrd="0" presId="urn:microsoft.com/office/officeart/2005/8/layout/default#4"/>
    <dgm:cxn modelId="{62C955DA-1F36-4317-AC95-7A56CEAB9404}" type="presParOf" srcId="{4D7505D3-986F-4AA6-8DDE-B7CAB6E18F97}" destId="{95A5E729-EC4B-4E25-B18C-DD2093F731B2}" srcOrd="4" destOrd="0" presId="urn:microsoft.com/office/officeart/2005/8/layout/default#4"/>
    <dgm:cxn modelId="{95383108-6CEB-4557-8A75-2590BAE21117}" type="presParOf" srcId="{4D7505D3-986F-4AA6-8DDE-B7CAB6E18F97}" destId="{971A5F2D-D9F4-4719-A8E6-4C3E89664064}" srcOrd="5" destOrd="0" presId="urn:microsoft.com/office/officeart/2005/8/layout/default#4"/>
    <dgm:cxn modelId="{BFF134A3-B317-4E25-AFC0-4786851AA719}" type="presParOf" srcId="{4D7505D3-986F-4AA6-8DDE-B7CAB6E18F97}" destId="{CE989B36-2F61-4555-8465-61E4E3678F80}" srcOrd="6" destOrd="0" presId="urn:microsoft.com/office/officeart/2005/8/layout/default#4"/>
    <dgm:cxn modelId="{124B329E-F559-466A-A7CE-6E21591C4695}" type="presParOf" srcId="{4D7505D3-986F-4AA6-8DDE-B7CAB6E18F97}" destId="{C1642E73-CFDE-4372-8764-40B85F4B3057}" srcOrd="7" destOrd="0" presId="urn:microsoft.com/office/officeart/2005/8/layout/default#4"/>
    <dgm:cxn modelId="{D28516EB-B588-4ADB-9653-B15F4B8AAA8F}" type="presParOf" srcId="{4D7505D3-986F-4AA6-8DDE-B7CAB6E18F97}" destId="{7B235A60-E74A-47AB-9F45-936C47173A53}" srcOrd="8"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356E31-AACF-4F13-AED9-043BFBEE183A}"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en-IN"/>
        </a:p>
      </dgm:t>
    </dgm:pt>
    <dgm:pt modelId="{6CAAE2F4-E56E-4B1C-8C9F-193E2EDFAC50}">
      <dgm:prSet phldrT="[Text]"/>
      <dgm:spPr>
        <a:solidFill>
          <a:schemeClr val="accent6">
            <a:lumMod val="75000"/>
          </a:schemeClr>
        </a:solidFill>
      </dgm:spPr>
      <dgm:t>
        <a:bodyPr/>
        <a:lstStyle/>
        <a:p>
          <a:r>
            <a:rPr lang="en-IN" dirty="0"/>
            <a:t>Rs 3,768 </a:t>
          </a:r>
          <a:r>
            <a:rPr lang="en-IN" dirty="0" err="1" smtClean="0"/>
            <a:t>Crs</a:t>
          </a:r>
          <a:r>
            <a:rPr lang="en-IN" dirty="0" smtClean="0"/>
            <a:t> </a:t>
          </a:r>
          <a:r>
            <a:rPr lang="en-IN" dirty="0"/>
            <a:t>allocated for first digital census in the history of India</a:t>
          </a:r>
        </a:p>
      </dgm:t>
    </dgm:pt>
    <dgm:pt modelId="{ED626239-5945-41A3-A0C9-64F4BB0E8CD5}" type="parTrans" cxnId="{38666520-C076-4ED4-9A29-0C454EA911BC}">
      <dgm:prSet/>
      <dgm:spPr/>
      <dgm:t>
        <a:bodyPr/>
        <a:lstStyle/>
        <a:p>
          <a:endParaRPr lang="en-IN"/>
        </a:p>
      </dgm:t>
    </dgm:pt>
    <dgm:pt modelId="{911812B8-E28E-497D-B07D-C4252DF9DC62}" type="sibTrans" cxnId="{38666520-C076-4ED4-9A29-0C454EA911BC}">
      <dgm:prSet/>
      <dgm:spPr/>
      <dgm:t>
        <a:bodyPr/>
        <a:lstStyle/>
        <a:p>
          <a:endParaRPr lang="en-IN"/>
        </a:p>
      </dgm:t>
    </dgm:pt>
    <dgm:pt modelId="{EC39640F-C77F-45B8-8099-3EF8C6A2DD1C}">
      <dgm:prSet phldrT="[Text]"/>
      <dgm:spPr/>
      <dgm:t>
        <a:bodyPr/>
        <a:lstStyle/>
        <a:p>
          <a:r>
            <a:rPr lang="en-IN" dirty="0"/>
            <a:t>Rs 300 </a:t>
          </a:r>
          <a:r>
            <a:rPr lang="en-IN" dirty="0" err="1" smtClean="0"/>
            <a:t>Crs</a:t>
          </a:r>
          <a:r>
            <a:rPr lang="en-IN" dirty="0" smtClean="0"/>
            <a:t> </a:t>
          </a:r>
          <a:r>
            <a:rPr lang="en-IN" dirty="0"/>
            <a:t>grant to the government of Goa for the diamond jubilee celebrations of the state’s liberation from Portuguese.</a:t>
          </a:r>
        </a:p>
      </dgm:t>
    </dgm:pt>
    <dgm:pt modelId="{34D46DB8-478B-4407-B4A3-097C9D665CCF}" type="parTrans" cxnId="{FCCCB49C-1CBF-4CCA-A90C-997F1D9D92CE}">
      <dgm:prSet/>
      <dgm:spPr/>
      <dgm:t>
        <a:bodyPr/>
        <a:lstStyle/>
        <a:p>
          <a:endParaRPr lang="en-IN"/>
        </a:p>
      </dgm:t>
    </dgm:pt>
    <dgm:pt modelId="{DC527542-204B-4389-AD81-DD0B70501AE3}" type="sibTrans" cxnId="{FCCCB49C-1CBF-4CCA-A90C-997F1D9D92CE}">
      <dgm:prSet/>
      <dgm:spPr/>
      <dgm:t>
        <a:bodyPr/>
        <a:lstStyle/>
        <a:p>
          <a:endParaRPr lang="en-IN"/>
        </a:p>
      </dgm:t>
    </dgm:pt>
    <dgm:pt modelId="{53958135-37EB-4B6D-AE45-25350D7424FB}">
      <dgm:prSet phldrT="[Text]"/>
      <dgm:spPr/>
      <dgm:t>
        <a:bodyPr/>
        <a:lstStyle/>
        <a:p>
          <a:r>
            <a:rPr lang="en-IN" dirty="0"/>
            <a:t>Rs 1,000 </a:t>
          </a:r>
          <a:r>
            <a:rPr lang="en-IN" dirty="0" err="1" smtClean="0"/>
            <a:t>Crs</a:t>
          </a:r>
          <a:r>
            <a:rPr lang="en-IN" dirty="0" smtClean="0"/>
            <a:t> </a:t>
          </a:r>
          <a:r>
            <a:rPr lang="en-IN" dirty="0"/>
            <a:t>for the welfare of Tea workers especially women and their children in Assam and West Bengal.</a:t>
          </a:r>
        </a:p>
      </dgm:t>
    </dgm:pt>
    <dgm:pt modelId="{10D791FE-1D1C-4DB6-A932-31562FEA75B8}" type="parTrans" cxnId="{A6C5C95D-2007-4AC8-B7B5-C519AD45F587}">
      <dgm:prSet/>
      <dgm:spPr/>
      <dgm:t>
        <a:bodyPr/>
        <a:lstStyle/>
        <a:p>
          <a:endParaRPr lang="en-IN"/>
        </a:p>
      </dgm:t>
    </dgm:pt>
    <dgm:pt modelId="{FF65F651-5559-4AF0-95F7-DC48C6CA1E23}" type="sibTrans" cxnId="{A6C5C95D-2007-4AC8-B7B5-C519AD45F587}">
      <dgm:prSet/>
      <dgm:spPr/>
      <dgm:t>
        <a:bodyPr/>
        <a:lstStyle/>
        <a:p>
          <a:endParaRPr lang="en-IN"/>
        </a:p>
      </dgm:t>
    </dgm:pt>
    <dgm:pt modelId="{6B422226-67CD-47DE-8BD9-96F154339A43}">
      <dgm:prSet phldrT="[Text]"/>
      <dgm:spPr/>
      <dgm:t>
        <a:bodyPr/>
        <a:lstStyle/>
        <a:p>
          <a:r>
            <a:rPr lang="en-IN" dirty="0"/>
            <a:t>Proposed </a:t>
          </a:r>
          <a:r>
            <a:rPr lang="en-IN" dirty="0" smtClean="0"/>
            <a:t>conciliation mechanism </a:t>
          </a:r>
          <a:r>
            <a:rPr lang="en-IN" dirty="0"/>
            <a:t>with mandate for quick resolution of contractual disputes with CPSE’s</a:t>
          </a:r>
        </a:p>
      </dgm:t>
    </dgm:pt>
    <dgm:pt modelId="{BBB79BAF-DA20-4D11-8AE3-9D483051C7E9}" type="parTrans" cxnId="{0F12E90A-DD34-4608-AFF0-B0B5F61BDA4D}">
      <dgm:prSet/>
      <dgm:spPr/>
      <dgm:t>
        <a:bodyPr/>
        <a:lstStyle/>
        <a:p>
          <a:endParaRPr lang="en-IN"/>
        </a:p>
      </dgm:t>
    </dgm:pt>
    <dgm:pt modelId="{F4AF1659-A17E-4466-A14B-16D485588290}" type="sibTrans" cxnId="{0F12E90A-DD34-4608-AFF0-B0B5F61BDA4D}">
      <dgm:prSet/>
      <dgm:spPr/>
      <dgm:t>
        <a:bodyPr/>
        <a:lstStyle/>
        <a:p>
          <a:endParaRPr lang="en-IN"/>
        </a:p>
      </dgm:t>
    </dgm:pt>
    <dgm:pt modelId="{4DDA164A-B70F-40C4-B25C-55B1615ED11C}" type="pres">
      <dgm:prSet presAssocID="{C9356E31-AACF-4F13-AED9-043BFBEE183A}" presName="diagram" presStyleCnt="0">
        <dgm:presLayoutVars>
          <dgm:dir/>
          <dgm:resizeHandles val="exact"/>
        </dgm:presLayoutVars>
      </dgm:prSet>
      <dgm:spPr/>
      <dgm:t>
        <a:bodyPr/>
        <a:lstStyle/>
        <a:p>
          <a:endParaRPr lang="en-US"/>
        </a:p>
      </dgm:t>
    </dgm:pt>
    <dgm:pt modelId="{5FFD08F5-6E6A-4310-B551-EB4132F692BE}" type="pres">
      <dgm:prSet presAssocID="{6CAAE2F4-E56E-4B1C-8C9F-193E2EDFAC50}" presName="node" presStyleLbl="node1" presStyleIdx="0" presStyleCnt="4">
        <dgm:presLayoutVars>
          <dgm:bulletEnabled val="1"/>
        </dgm:presLayoutVars>
      </dgm:prSet>
      <dgm:spPr/>
      <dgm:t>
        <a:bodyPr/>
        <a:lstStyle/>
        <a:p>
          <a:endParaRPr lang="en-US"/>
        </a:p>
      </dgm:t>
    </dgm:pt>
    <dgm:pt modelId="{4EC698D6-CDF5-48CA-99A9-94186F4D0BA4}" type="pres">
      <dgm:prSet presAssocID="{911812B8-E28E-497D-B07D-C4252DF9DC62}" presName="sibTrans" presStyleCnt="0"/>
      <dgm:spPr/>
    </dgm:pt>
    <dgm:pt modelId="{0D0C343B-0D63-48A2-B37C-1333EC9F6CE8}" type="pres">
      <dgm:prSet presAssocID="{EC39640F-C77F-45B8-8099-3EF8C6A2DD1C}" presName="node" presStyleLbl="node1" presStyleIdx="1" presStyleCnt="4">
        <dgm:presLayoutVars>
          <dgm:bulletEnabled val="1"/>
        </dgm:presLayoutVars>
      </dgm:prSet>
      <dgm:spPr/>
      <dgm:t>
        <a:bodyPr/>
        <a:lstStyle/>
        <a:p>
          <a:endParaRPr lang="en-US"/>
        </a:p>
      </dgm:t>
    </dgm:pt>
    <dgm:pt modelId="{1B738AC0-B8E6-460A-AB5E-58E9921427AC}" type="pres">
      <dgm:prSet presAssocID="{DC527542-204B-4389-AD81-DD0B70501AE3}" presName="sibTrans" presStyleCnt="0"/>
      <dgm:spPr/>
    </dgm:pt>
    <dgm:pt modelId="{22A5666A-C40A-4B1C-995B-BBFC968DF098}" type="pres">
      <dgm:prSet presAssocID="{53958135-37EB-4B6D-AE45-25350D7424FB}" presName="node" presStyleLbl="node1" presStyleIdx="2" presStyleCnt="4">
        <dgm:presLayoutVars>
          <dgm:bulletEnabled val="1"/>
        </dgm:presLayoutVars>
      </dgm:prSet>
      <dgm:spPr/>
      <dgm:t>
        <a:bodyPr/>
        <a:lstStyle/>
        <a:p>
          <a:endParaRPr lang="en-US"/>
        </a:p>
      </dgm:t>
    </dgm:pt>
    <dgm:pt modelId="{C8AAAEE2-A197-41D1-9DE1-5F9758950CA1}" type="pres">
      <dgm:prSet presAssocID="{FF65F651-5559-4AF0-95F7-DC48C6CA1E23}" presName="sibTrans" presStyleCnt="0"/>
      <dgm:spPr/>
    </dgm:pt>
    <dgm:pt modelId="{6C2B30DF-33C8-49C4-A3EA-D1B2D715DFFB}" type="pres">
      <dgm:prSet presAssocID="{6B422226-67CD-47DE-8BD9-96F154339A43}" presName="node" presStyleLbl="node1" presStyleIdx="3" presStyleCnt="4">
        <dgm:presLayoutVars>
          <dgm:bulletEnabled val="1"/>
        </dgm:presLayoutVars>
      </dgm:prSet>
      <dgm:spPr/>
      <dgm:t>
        <a:bodyPr/>
        <a:lstStyle/>
        <a:p>
          <a:endParaRPr lang="en-US"/>
        </a:p>
      </dgm:t>
    </dgm:pt>
  </dgm:ptLst>
  <dgm:cxnLst>
    <dgm:cxn modelId="{FCCCB49C-1CBF-4CCA-A90C-997F1D9D92CE}" srcId="{C9356E31-AACF-4F13-AED9-043BFBEE183A}" destId="{EC39640F-C77F-45B8-8099-3EF8C6A2DD1C}" srcOrd="1" destOrd="0" parTransId="{34D46DB8-478B-4407-B4A3-097C9D665CCF}" sibTransId="{DC527542-204B-4389-AD81-DD0B70501AE3}"/>
    <dgm:cxn modelId="{0F12E90A-DD34-4608-AFF0-B0B5F61BDA4D}" srcId="{C9356E31-AACF-4F13-AED9-043BFBEE183A}" destId="{6B422226-67CD-47DE-8BD9-96F154339A43}" srcOrd="3" destOrd="0" parTransId="{BBB79BAF-DA20-4D11-8AE3-9D483051C7E9}" sibTransId="{F4AF1659-A17E-4466-A14B-16D485588290}"/>
    <dgm:cxn modelId="{38666520-C076-4ED4-9A29-0C454EA911BC}" srcId="{C9356E31-AACF-4F13-AED9-043BFBEE183A}" destId="{6CAAE2F4-E56E-4B1C-8C9F-193E2EDFAC50}" srcOrd="0" destOrd="0" parTransId="{ED626239-5945-41A3-A0C9-64F4BB0E8CD5}" sibTransId="{911812B8-E28E-497D-B07D-C4252DF9DC62}"/>
    <dgm:cxn modelId="{B74A4B08-1D8D-4B1E-BA03-ED6255EE5220}" type="presOf" srcId="{6B422226-67CD-47DE-8BD9-96F154339A43}" destId="{6C2B30DF-33C8-49C4-A3EA-D1B2D715DFFB}" srcOrd="0" destOrd="0" presId="urn:microsoft.com/office/officeart/2005/8/layout/default#5"/>
    <dgm:cxn modelId="{5D1195A0-B2B3-4481-9675-2F1A56D1A883}" type="presOf" srcId="{EC39640F-C77F-45B8-8099-3EF8C6A2DD1C}" destId="{0D0C343B-0D63-48A2-B37C-1333EC9F6CE8}" srcOrd="0" destOrd="0" presId="urn:microsoft.com/office/officeart/2005/8/layout/default#5"/>
    <dgm:cxn modelId="{1344C829-885F-43DC-B3E3-45984B6D5849}" type="presOf" srcId="{6CAAE2F4-E56E-4B1C-8C9F-193E2EDFAC50}" destId="{5FFD08F5-6E6A-4310-B551-EB4132F692BE}" srcOrd="0" destOrd="0" presId="urn:microsoft.com/office/officeart/2005/8/layout/default#5"/>
    <dgm:cxn modelId="{CE9D254D-5C47-4AF5-A059-7046108EB6CE}" type="presOf" srcId="{C9356E31-AACF-4F13-AED9-043BFBEE183A}" destId="{4DDA164A-B70F-40C4-B25C-55B1615ED11C}" srcOrd="0" destOrd="0" presId="urn:microsoft.com/office/officeart/2005/8/layout/default#5"/>
    <dgm:cxn modelId="{A6C5C95D-2007-4AC8-B7B5-C519AD45F587}" srcId="{C9356E31-AACF-4F13-AED9-043BFBEE183A}" destId="{53958135-37EB-4B6D-AE45-25350D7424FB}" srcOrd="2" destOrd="0" parTransId="{10D791FE-1D1C-4DB6-A932-31562FEA75B8}" sibTransId="{FF65F651-5559-4AF0-95F7-DC48C6CA1E23}"/>
    <dgm:cxn modelId="{FC396C6A-CB28-4481-AA4E-081F3F27D0AB}" type="presOf" srcId="{53958135-37EB-4B6D-AE45-25350D7424FB}" destId="{22A5666A-C40A-4B1C-995B-BBFC968DF098}" srcOrd="0" destOrd="0" presId="urn:microsoft.com/office/officeart/2005/8/layout/default#5"/>
    <dgm:cxn modelId="{DA8C0A5A-D14D-4DBC-9BBD-170D79C5F379}" type="presParOf" srcId="{4DDA164A-B70F-40C4-B25C-55B1615ED11C}" destId="{5FFD08F5-6E6A-4310-B551-EB4132F692BE}" srcOrd="0" destOrd="0" presId="urn:microsoft.com/office/officeart/2005/8/layout/default#5"/>
    <dgm:cxn modelId="{5BB37374-F1A8-473C-9E33-DBFD859426E9}" type="presParOf" srcId="{4DDA164A-B70F-40C4-B25C-55B1615ED11C}" destId="{4EC698D6-CDF5-48CA-99A9-94186F4D0BA4}" srcOrd="1" destOrd="0" presId="urn:microsoft.com/office/officeart/2005/8/layout/default#5"/>
    <dgm:cxn modelId="{CDCC3A2F-3B3B-4EB9-B0A2-8546AE8F0E15}" type="presParOf" srcId="{4DDA164A-B70F-40C4-B25C-55B1615ED11C}" destId="{0D0C343B-0D63-48A2-B37C-1333EC9F6CE8}" srcOrd="2" destOrd="0" presId="urn:microsoft.com/office/officeart/2005/8/layout/default#5"/>
    <dgm:cxn modelId="{1437F4EA-4448-402D-AC72-2D8FB5E0591F}" type="presParOf" srcId="{4DDA164A-B70F-40C4-B25C-55B1615ED11C}" destId="{1B738AC0-B8E6-460A-AB5E-58E9921427AC}" srcOrd="3" destOrd="0" presId="urn:microsoft.com/office/officeart/2005/8/layout/default#5"/>
    <dgm:cxn modelId="{26BA1BE3-46C2-44C6-8B19-6476D8033C0C}" type="presParOf" srcId="{4DDA164A-B70F-40C4-B25C-55B1615ED11C}" destId="{22A5666A-C40A-4B1C-995B-BBFC968DF098}" srcOrd="4" destOrd="0" presId="urn:microsoft.com/office/officeart/2005/8/layout/default#5"/>
    <dgm:cxn modelId="{1EB39E67-D4E1-4561-9695-777184BAF08F}" type="presParOf" srcId="{4DDA164A-B70F-40C4-B25C-55B1615ED11C}" destId="{C8AAAEE2-A197-41D1-9DE1-5F9758950CA1}" srcOrd="5" destOrd="0" presId="urn:microsoft.com/office/officeart/2005/8/layout/default#5"/>
    <dgm:cxn modelId="{B63FF437-161B-42D8-9C3D-545E6E96EA35}" type="presParOf" srcId="{4DDA164A-B70F-40C4-B25C-55B1615ED11C}" destId="{6C2B30DF-33C8-49C4-A3EA-D1B2D715DFFB}" srcOrd="6"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D1FB88-D589-4227-BB5D-EB0F8C473828}"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en-IN"/>
        </a:p>
      </dgm:t>
    </dgm:pt>
    <dgm:pt modelId="{1A07FFB4-08A4-45E4-8037-37CA540968C2}">
      <dgm:prSet phldrT="[Text]"/>
      <dgm:spPr/>
      <dgm:t>
        <a:bodyPr/>
        <a:lstStyle/>
        <a:p>
          <a:r>
            <a:rPr lang="en-IN" dirty="0"/>
            <a:t>CHANGES IN THE HEAD INCOME FROM SALARIES</a:t>
          </a:r>
        </a:p>
      </dgm:t>
    </dgm:pt>
    <dgm:pt modelId="{DF1119C9-15F9-4869-8C81-1677322AEA11}" type="parTrans" cxnId="{4E9AB655-B359-4139-BD04-DAAD45ACD38F}">
      <dgm:prSet/>
      <dgm:spPr/>
      <dgm:t>
        <a:bodyPr/>
        <a:lstStyle/>
        <a:p>
          <a:endParaRPr lang="en-IN"/>
        </a:p>
      </dgm:t>
    </dgm:pt>
    <dgm:pt modelId="{B7CEC093-CCF5-4E1B-BD56-0EE41DE6C1AF}" type="sibTrans" cxnId="{4E9AB655-B359-4139-BD04-DAAD45ACD38F}">
      <dgm:prSet/>
      <dgm:spPr/>
      <dgm:t>
        <a:bodyPr/>
        <a:lstStyle/>
        <a:p>
          <a:endParaRPr lang="en-IN"/>
        </a:p>
      </dgm:t>
    </dgm:pt>
    <dgm:pt modelId="{FF007AF8-CFBB-4648-AFF7-AB95C8DA3919}">
      <dgm:prSet phldrT="[Text]"/>
      <dgm:spPr/>
      <dgm:t>
        <a:bodyPr/>
        <a:lstStyle/>
        <a:p>
          <a:r>
            <a:rPr lang="en-IN" dirty="0"/>
            <a:t>CHANGES IN THE HEAD PROFITS AND GAINS FROM BUSINESS OR PROFESSION</a:t>
          </a:r>
        </a:p>
      </dgm:t>
    </dgm:pt>
    <dgm:pt modelId="{61F47E6A-EE1A-4280-902C-D20BECAF5928}" type="parTrans" cxnId="{BC7A7554-1E72-4D30-8872-D192F9AF8E6B}">
      <dgm:prSet/>
      <dgm:spPr/>
      <dgm:t>
        <a:bodyPr/>
        <a:lstStyle/>
        <a:p>
          <a:endParaRPr lang="en-IN"/>
        </a:p>
      </dgm:t>
    </dgm:pt>
    <dgm:pt modelId="{1A803D46-657C-40B6-B5EF-F16A6CC195F7}" type="sibTrans" cxnId="{BC7A7554-1E72-4D30-8872-D192F9AF8E6B}">
      <dgm:prSet/>
      <dgm:spPr/>
      <dgm:t>
        <a:bodyPr/>
        <a:lstStyle/>
        <a:p>
          <a:endParaRPr lang="en-IN"/>
        </a:p>
      </dgm:t>
    </dgm:pt>
    <dgm:pt modelId="{F89C0A8D-185B-4940-AD83-B58652910153}">
      <dgm:prSet phldrT="[Text]"/>
      <dgm:spPr/>
      <dgm:t>
        <a:bodyPr/>
        <a:lstStyle/>
        <a:p>
          <a:r>
            <a:rPr lang="en-IN" dirty="0"/>
            <a:t>CHANGES IN THE HEAD INCOME FROM CAPITAL GAINS</a:t>
          </a:r>
        </a:p>
      </dgm:t>
    </dgm:pt>
    <dgm:pt modelId="{6EBBDD92-70D0-4CAA-820E-8A7C54742E25}" type="parTrans" cxnId="{9AD210F4-3D7F-4363-B61F-9579A4BF4BA4}">
      <dgm:prSet/>
      <dgm:spPr/>
      <dgm:t>
        <a:bodyPr/>
        <a:lstStyle/>
        <a:p>
          <a:endParaRPr lang="en-IN"/>
        </a:p>
      </dgm:t>
    </dgm:pt>
    <dgm:pt modelId="{BF5AEB67-6AA1-496D-944F-BCA7543140BA}" type="sibTrans" cxnId="{9AD210F4-3D7F-4363-B61F-9579A4BF4BA4}">
      <dgm:prSet/>
      <dgm:spPr/>
      <dgm:t>
        <a:bodyPr/>
        <a:lstStyle/>
        <a:p>
          <a:endParaRPr lang="en-IN"/>
        </a:p>
      </dgm:t>
    </dgm:pt>
    <dgm:pt modelId="{49E8CF92-4F41-420A-9B30-CF7D30AB22C0}">
      <dgm:prSet phldrT="[Text]"/>
      <dgm:spPr/>
      <dgm:t>
        <a:bodyPr/>
        <a:lstStyle/>
        <a:p>
          <a:r>
            <a:rPr lang="en-IN" dirty="0"/>
            <a:t>RETURN RELATED CHANGES</a:t>
          </a:r>
        </a:p>
      </dgm:t>
    </dgm:pt>
    <dgm:pt modelId="{E25C419C-09FB-4E21-B88E-D6C010C1E017}" type="parTrans" cxnId="{A90378CB-5E54-4D8F-8F63-AE1910B0AF85}">
      <dgm:prSet/>
      <dgm:spPr/>
      <dgm:t>
        <a:bodyPr/>
        <a:lstStyle/>
        <a:p>
          <a:endParaRPr lang="en-IN"/>
        </a:p>
      </dgm:t>
    </dgm:pt>
    <dgm:pt modelId="{F8E8D237-5704-4823-8F57-158642A545EF}" type="sibTrans" cxnId="{A90378CB-5E54-4D8F-8F63-AE1910B0AF85}">
      <dgm:prSet/>
      <dgm:spPr/>
      <dgm:t>
        <a:bodyPr/>
        <a:lstStyle/>
        <a:p>
          <a:endParaRPr lang="en-IN"/>
        </a:p>
      </dgm:t>
    </dgm:pt>
    <dgm:pt modelId="{8D771514-A3EF-4586-89B0-9DB34143D527}">
      <dgm:prSet phldrT="[Text]"/>
      <dgm:spPr/>
      <dgm:t>
        <a:bodyPr/>
        <a:lstStyle/>
        <a:p>
          <a:r>
            <a:rPr lang="en-IN" dirty="0"/>
            <a:t>TDS/TCS RELATED CHANGES</a:t>
          </a:r>
        </a:p>
      </dgm:t>
    </dgm:pt>
    <dgm:pt modelId="{F9E4F111-F7CF-404D-AB24-435B9E8F5B45}" type="parTrans" cxnId="{1ED55B68-C3D2-493B-81EC-E894277CE3F0}">
      <dgm:prSet/>
      <dgm:spPr/>
      <dgm:t>
        <a:bodyPr/>
        <a:lstStyle/>
        <a:p>
          <a:endParaRPr lang="en-IN"/>
        </a:p>
      </dgm:t>
    </dgm:pt>
    <dgm:pt modelId="{9EEE3979-C16C-4D93-BFC9-7A644C22520A}" type="sibTrans" cxnId="{1ED55B68-C3D2-493B-81EC-E894277CE3F0}">
      <dgm:prSet/>
      <dgm:spPr/>
      <dgm:t>
        <a:bodyPr/>
        <a:lstStyle/>
        <a:p>
          <a:endParaRPr lang="en-IN"/>
        </a:p>
      </dgm:t>
    </dgm:pt>
    <dgm:pt modelId="{1292CF2A-6B85-4733-933B-2150B016203B}">
      <dgm:prSet phldrT="[Text]"/>
      <dgm:spPr/>
      <dgm:t>
        <a:bodyPr/>
        <a:lstStyle/>
        <a:p>
          <a:r>
            <a:rPr lang="en-IN" dirty="0"/>
            <a:t>CHANGES IN THE PROVISIONS OF CHARITABLE AND RELIGIOUS TRUST</a:t>
          </a:r>
        </a:p>
      </dgm:t>
    </dgm:pt>
    <dgm:pt modelId="{69E2773F-C454-4267-B0F6-A7BB58CEFFDD}" type="parTrans" cxnId="{5C55E893-5F30-4691-B0DA-8D2C41A53A4A}">
      <dgm:prSet/>
      <dgm:spPr/>
      <dgm:t>
        <a:bodyPr/>
        <a:lstStyle/>
        <a:p>
          <a:endParaRPr lang="en-IN"/>
        </a:p>
      </dgm:t>
    </dgm:pt>
    <dgm:pt modelId="{E217F99C-948F-4345-BFE4-78F412C55985}" type="sibTrans" cxnId="{5C55E893-5F30-4691-B0DA-8D2C41A53A4A}">
      <dgm:prSet/>
      <dgm:spPr/>
      <dgm:t>
        <a:bodyPr/>
        <a:lstStyle/>
        <a:p>
          <a:endParaRPr lang="en-IN"/>
        </a:p>
      </dgm:t>
    </dgm:pt>
    <dgm:pt modelId="{4E617B00-31EF-45F6-980A-03E54BF4A3AA}">
      <dgm:prSet phldrT="[Text]"/>
      <dgm:spPr/>
      <dgm:t>
        <a:bodyPr/>
        <a:lstStyle/>
        <a:p>
          <a:r>
            <a:rPr lang="en-IN" dirty="0"/>
            <a:t>CHANGES IN DEDUCTIONS</a:t>
          </a:r>
        </a:p>
      </dgm:t>
    </dgm:pt>
    <dgm:pt modelId="{C194080C-7992-4B7C-8A9C-CF77955B9972}" type="parTrans" cxnId="{EE646478-F156-4583-BB76-871C74CD6880}">
      <dgm:prSet/>
      <dgm:spPr/>
      <dgm:t>
        <a:bodyPr/>
        <a:lstStyle/>
        <a:p>
          <a:endParaRPr lang="en-IN"/>
        </a:p>
      </dgm:t>
    </dgm:pt>
    <dgm:pt modelId="{420D7EA2-E6FB-4106-9E89-00FEEB3C3F58}" type="sibTrans" cxnId="{EE646478-F156-4583-BB76-871C74CD6880}">
      <dgm:prSet/>
      <dgm:spPr/>
      <dgm:t>
        <a:bodyPr/>
        <a:lstStyle/>
        <a:p>
          <a:endParaRPr lang="en-IN"/>
        </a:p>
      </dgm:t>
    </dgm:pt>
    <dgm:pt modelId="{7FB2282B-216C-4D35-8A05-E56A1004E837}">
      <dgm:prSet phldrT="[Text]"/>
      <dgm:spPr/>
      <dgm:t>
        <a:bodyPr/>
        <a:lstStyle/>
        <a:p>
          <a:r>
            <a:rPr lang="en-IN" dirty="0"/>
            <a:t>MISCELLANEOUS </a:t>
          </a:r>
        </a:p>
      </dgm:t>
    </dgm:pt>
    <dgm:pt modelId="{5DF8FEDE-E09D-4EAE-8044-EAAAA472A0AA}" type="parTrans" cxnId="{3CC79915-776D-4895-BD05-0BDF18706040}">
      <dgm:prSet/>
      <dgm:spPr/>
      <dgm:t>
        <a:bodyPr/>
        <a:lstStyle/>
        <a:p>
          <a:endParaRPr lang="en-IN"/>
        </a:p>
      </dgm:t>
    </dgm:pt>
    <dgm:pt modelId="{17F21AA4-98AB-4FF9-AA3F-ED3EE7142B51}" type="sibTrans" cxnId="{3CC79915-776D-4895-BD05-0BDF18706040}">
      <dgm:prSet/>
      <dgm:spPr/>
      <dgm:t>
        <a:bodyPr/>
        <a:lstStyle/>
        <a:p>
          <a:endParaRPr lang="en-IN"/>
        </a:p>
      </dgm:t>
    </dgm:pt>
    <dgm:pt modelId="{E87EF00B-5791-408B-A742-65F5D94F6886}" type="pres">
      <dgm:prSet presAssocID="{F1D1FB88-D589-4227-BB5D-EB0F8C473828}" presName="diagram" presStyleCnt="0">
        <dgm:presLayoutVars>
          <dgm:dir/>
          <dgm:resizeHandles val="exact"/>
        </dgm:presLayoutVars>
      </dgm:prSet>
      <dgm:spPr/>
      <dgm:t>
        <a:bodyPr/>
        <a:lstStyle/>
        <a:p>
          <a:endParaRPr lang="en-US"/>
        </a:p>
      </dgm:t>
    </dgm:pt>
    <dgm:pt modelId="{C85AA3C0-52A2-4D2A-982D-8DC5309F7E59}" type="pres">
      <dgm:prSet presAssocID="{1A07FFB4-08A4-45E4-8037-37CA540968C2}" presName="node" presStyleLbl="node1" presStyleIdx="0" presStyleCnt="8">
        <dgm:presLayoutVars>
          <dgm:bulletEnabled val="1"/>
        </dgm:presLayoutVars>
      </dgm:prSet>
      <dgm:spPr/>
      <dgm:t>
        <a:bodyPr/>
        <a:lstStyle/>
        <a:p>
          <a:endParaRPr lang="en-US"/>
        </a:p>
      </dgm:t>
    </dgm:pt>
    <dgm:pt modelId="{D8F24D65-EB1A-456C-A91D-36619C13E1A2}" type="pres">
      <dgm:prSet presAssocID="{B7CEC093-CCF5-4E1B-BD56-0EE41DE6C1AF}" presName="sibTrans" presStyleCnt="0"/>
      <dgm:spPr/>
    </dgm:pt>
    <dgm:pt modelId="{DC465EF6-64C2-461B-A7EA-346D0A40F662}" type="pres">
      <dgm:prSet presAssocID="{FF007AF8-CFBB-4648-AFF7-AB95C8DA3919}" presName="node" presStyleLbl="node1" presStyleIdx="1" presStyleCnt="8">
        <dgm:presLayoutVars>
          <dgm:bulletEnabled val="1"/>
        </dgm:presLayoutVars>
      </dgm:prSet>
      <dgm:spPr/>
      <dgm:t>
        <a:bodyPr/>
        <a:lstStyle/>
        <a:p>
          <a:endParaRPr lang="en-US"/>
        </a:p>
      </dgm:t>
    </dgm:pt>
    <dgm:pt modelId="{C5E3DCA6-9303-4005-86BA-AA916B4E8032}" type="pres">
      <dgm:prSet presAssocID="{1A803D46-657C-40B6-B5EF-F16A6CC195F7}" presName="sibTrans" presStyleCnt="0"/>
      <dgm:spPr/>
    </dgm:pt>
    <dgm:pt modelId="{C622E585-B13A-4D7C-A7AA-C75A80F4E8DE}" type="pres">
      <dgm:prSet presAssocID="{F89C0A8D-185B-4940-AD83-B58652910153}" presName="node" presStyleLbl="node1" presStyleIdx="2" presStyleCnt="8">
        <dgm:presLayoutVars>
          <dgm:bulletEnabled val="1"/>
        </dgm:presLayoutVars>
      </dgm:prSet>
      <dgm:spPr/>
      <dgm:t>
        <a:bodyPr/>
        <a:lstStyle/>
        <a:p>
          <a:endParaRPr lang="en-US"/>
        </a:p>
      </dgm:t>
    </dgm:pt>
    <dgm:pt modelId="{AE05C666-2C73-4184-AB1B-129FB28B1C7B}" type="pres">
      <dgm:prSet presAssocID="{BF5AEB67-6AA1-496D-944F-BCA7543140BA}" presName="sibTrans" presStyleCnt="0"/>
      <dgm:spPr/>
    </dgm:pt>
    <dgm:pt modelId="{D5CB6D3F-A731-4736-B3FD-8A04245FEC40}" type="pres">
      <dgm:prSet presAssocID="{49E8CF92-4F41-420A-9B30-CF7D30AB22C0}" presName="node" presStyleLbl="node1" presStyleIdx="3" presStyleCnt="8">
        <dgm:presLayoutVars>
          <dgm:bulletEnabled val="1"/>
        </dgm:presLayoutVars>
      </dgm:prSet>
      <dgm:spPr/>
      <dgm:t>
        <a:bodyPr/>
        <a:lstStyle/>
        <a:p>
          <a:endParaRPr lang="en-US"/>
        </a:p>
      </dgm:t>
    </dgm:pt>
    <dgm:pt modelId="{B2E6A189-0D0D-462C-8667-5099997260C6}" type="pres">
      <dgm:prSet presAssocID="{F8E8D237-5704-4823-8F57-158642A545EF}" presName="sibTrans" presStyleCnt="0"/>
      <dgm:spPr/>
    </dgm:pt>
    <dgm:pt modelId="{17187836-4FA1-411B-99AD-814CADF22AD7}" type="pres">
      <dgm:prSet presAssocID="{8D771514-A3EF-4586-89B0-9DB34143D527}" presName="node" presStyleLbl="node1" presStyleIdx="4" presStyleCnt="8">
        <dgm:presLayoutVars>
          <dgm:bulletEnabled val="1"/>
        </dgm:presLayoutVars>
      </dgm:prSet>
      <dgm:spPr/>
      <dgm:t>
        <a:bodyPr/>
        <a:lstStyle/>
        <a:p>
          <a:endParaRPr lang="en-US"/>
        </a:p>
      </dgm:t>
    </dgm:pt>
    <dgm:pt modelId="{310C2A8C-2269-4962-8118-60BDFAAF2460}" type="pres">
      <dgm:prSet presAssocID="{9EEE3979-C16C-4D93-BFC9-7A644C22520A}" presName="sibTrans" presStyleCnt="0"/>
      <dgm:spPr/>
    </dgm:pt>
    <dgm:pt modelId="{C72EBA70-DD4B-4A82-99BF-64AED51CA114}" type="pres">
      <dgm:prSet presAssocID="{1292CF2A-6B85-4733-933B-2150B016203B}" presName="node" presStyleLbl="node1" presStyleIdx="5" presStyleCnt="8">
        <dgm:presLayoutVars>
          <dgm:bulletEnabled val="1"/>
        </dgm:presLayoutVars>
      </dgm:prSet>
      <dgm:spPr/>
      <dgm:t>
        <a:bodyPr/>
        <a:lstStyle/>
        <a:p>
          <a:endParaRPr lang="en-US"/>
        </a:p>
      </dgm:t>
    </dgm:pt>
    <dgm:pt modelId="{F5E1DE31-83D5-415A-BCEB-23F3E3057EFD}" type="pres">
      <dgm:prSet presAssocID="{E217F99C-948F-4345-BFE4-78F412C55985}" presName="sibTrans" presStyleCnt="0"/>
      <dgm:spPr/>
    </dgm:pt>
    <dgm:pt modelId="{07D0CAC4-6A43-4F0E-B005-40CF3B78122E}" type="pres">
      <dgm:prSet presAssocID="{4E617B00-31EF-45F6-980A-03E54BF4A3AA}" presName="node" presStyleLbl="node1" presStyleIdx="6" presStyleCnt="8">
        <dgm:presLayoutVars>
          <dgm:bulletEnabled val="1"/>
        </dgm:presLayoutVars>
      </dgm:prSet>
      <dgm:spPr/>
      <dgm:t>
        <a:bodyPr/>
        <a:lstStyle/>
        <a:p>
          <a:endParaRPr lang="en-US"/>
        </a:p>
      </dgm:t>
    </dgm:pt>
    <dgm:pt modelId="{5ED4C600-9F2E-48B7-B247-F8467127DE89}" type="pres">
      <dgm:prSet presAssocID="{420D7EA2-E6FB-4106-9E89-00FEEB3C3F58}" presName="sibTrans" presStyleCnt="0"/>
      <dgm:spPr/>
    </dgm:pt>
    <dgm:pt modelId="{1DD00EA4-3360-4FDF-BF39-CEAADD568DC6}" type="pres">
      <dgm:prSet presAssocID="{7FB2282B-216C-4D35-8A05-E56A1004E837}" presName="node" presStyleLbl="node1" presStyleIdx="7" presStyleCnt="8">
        <dgm:presLayoutVars>
          <dgm:bulletEnabled val="1"/>
        </dgm:presLayoutVars>
      </dgm:prSet>
      <dgm:spPr/>
      <dgm:t>
        <a:bodyPr/>
        <a:lstStyle/>
        <a:p>
          <a:endParaRPr lang="en-US"/>
        </a:p>
      </dgm:t>
    </dgm:pt>
  </dgm:ptLst>
  <dgm:cxnLst>
    <dgm:cxn modelId="{96F27070-1B2F-480C-BD1B-E81C887A6048}" type="presOf" srcId="{F89C0A8D-185B-4940-AD83-B58652910153}" destId="{C622E585-B13A-4D7C-A7AA-C75A80F4E8DE}" srcOrd="0" destOrd="0" presId="urn:microsoft.com/office/officeart/2005/8/layout/default#6"/>
    <dgm:cxn modelId="{E2B7EDB1-FBF5-4C09-86A3-E323C174AC64}" type="presOf" srcId="{49E8CF92-4F41-420A-9B30-CF7D30AB22C0}" destId="{D5CB6D3F-A731-4736-B3FD-8A04245FEC40}" srcOrd="0" destOrd="0" presId="urn:microsoft.com/office/officeart/2005/8/layout/default#6"/>
    <dgm:cxn modelId="{5E1CB43C-C904-46B6-AC9E-FDA407BA5D9C}" type="presOf" srcId="{8D771514-A3EF-4586-89B0-9DB34143D527}" destId="{17187836-4FA1-411B-99AD-814CADF22AD7}" srcOrd="0" destOrd="0" presId="urn:microsoft.com/office/officeart/2005/8/layout/default#6"/>
    <dgm:cxn modelId="{EE646478-F156-4583-BB76-871C74CD6880}" srcId="{F1D1FB88-D589-4227-BB5D-EB0F8C473828}" destId="{4E617B00-31EF-45F6-980A-03E54BF4A3AA}" srcOrd="6" destOrd="0" parTransId="{C194080C-7992-4B7C-8A9C-CF77955B9972}" sibTransId="{420D7EA2-E6FB-4106-9E89-00FEEB3C3F58}"/>
    <dgm:cxn modelId="{61D31599-0A8E-4327-AAA1-68C68E15BC9D}" type="presOf" srcId="{FF007AF8-CFBB-4648-AFF7-AB95C8DA3919}" destId="{DC465EF6-64C2-461B-A7EA-346D0A40F662}" srcOrd="0" destOrd="0" presId="urn:microsoft.com/office/officeart/2005/8/layout/default#6"/>
    <dgm:cxn modelId="{4AFE1B19-72E9-40A8-9A42-10BD864B48E6}" type="presOf" srcId="{1292CF2A-6B85-4733-933B-2150B016203B}" destId="{C72EBA70-DD4B-4A82-99BF-64AED51CA114}" srcOrd="0" destOrd="0" presId="urn:microsoft.com/office/officeart/2005/8/layout/default#6"/>
    <dgm:cxn modelId="{5F316F6C-9CA0-42AA-B696-D5CD8602A425}" type="presOf" srcId="{4E617B00-31EF-45F6-980A-03E54BF4A3AA}" destId="{07D0CAC4-6A43-4F0E-B005-40CF3B78122E}" srcOrd="0" destOrd="0" presId="urn:microsoft.com/office/officeart/2005/8/layout/default#6"/>
    <dgm:cxn modelId="{4E9AB655-B359-4139-BD04-DAAD45ACD38F}" srcId="{F1D1FB88-D589-4227-BB5D-EB0F8C473828}" destId="{1A07FFB4-08A4-45E4-8037-37CA540968C2}" srcOrd="0" destOrd="0" parTransId="{DF1119C9-15F9-4869-8C81-1677322AEA11}" sibTransId="{B7CEC093-CCF5-4E1B-BD56-0EE41DE6C1AF}"/>
    <dgm:cxn modelId="{CE0FAE3D-AA64-457A-A903-25BA7A1ABFC8}" type="presOf" srcId="{1A07FFB4-08A4-45E4-8037-37CA540968C2}" destId="{C85AA3C0-52A2-4D2A-982D-8DC5309F7E59}" srcOrd="0" destOrd="0" presId="urn:microsoft.com/office/officeart/2005/8/layout/default#6"/>
    <dgm:cxn modelId="{1ED55B68-C3D2-493B-81EC-E894277CE3F0}" srcId="{F1D1FB88-D589-4227-BB5D-EB0F8C473828}" destId="{8D771514-A3EF-4586-89B0-9DB34143D527}" srcOrd="4" destOrd="0" parTransId="{F9E4F111-F7CF-404D-AB24-435B9E8F5B45}" sibTransId="{9EEE3979-C16C-4D93-BFC9-7A644C22520A}"/>
    <dgm:cxn modelId="{5C55E893-5F30-4691-B0DA-8D2C41A53A4A}" srcId="{F1D1FB88-D589-4227-BB5D-EB0F8C473828}" destId="{1292CF2A-6B85-4733-933B-2150B016203B}" srcOrd="5" destOrd="0" parTransId="{69E2773F-C454-4267-B0F6-A7BB58CEFFDD}" sibTransId="{E217F99C-948F-4345-BFE4-78F412C55985}"/>
    <dgm:cxn modelId="{E67359FD-D0C4-4CBD-8C89-53CE7937060C}" type="presOf" srcId="{7FB2282B-216C-4D35-8A05-E56A1004E837}" destId="{1DD00EA4-3360-4FDF-BF39-CEAADD568DC6}" srcOrd="0" destOrd="0" presId="urn:microsoft.com/office/officeart/2005/8/layout/default#6"/>
    <dgm:cxn modelId="{3CC79915-776D-4895-BD05-0BDF18706040}" srcId="{F1D1FB88-D589-4227-BB5D-EB0F8C473828}" destId="{7FB2282B-216C-4D35-8A05-E56A1004E837}" srcOrd="7" destOrd="0" parTransId="{5DF8FEDE-E09D-4EAE-8044-EAAAA472A0AA}" sibTransId="{17F21AA4-98AB-4FF9-AA3F-ED3EE7142B51}"/>
    <dgm:cxn modelId="{9AD210F4-3D7F-4363-B61F-9579A4BF4BA4}" srcId="{F1D1FB88-D589-4227-BB5D-EB0F8C473828}" destId="{F89C0A8D-185B-4940-AD83-B58652910153}" srcOrd="2" destOrd="0" parTransId="{6EBBDD92-70D0-4CAA-820E-8A7C54742E25}" sibTransId="{BF5AEB67-6AA1-496D-944F-BCA7543140BA}"/>
    <dgm:cxn modelId="{BC7A7554-1E72-4D30-8872-D192F9AF8E6B}" srcId="{F1D1FB88-D589-4227-BB5D-EB0F8C473828}" destId="{FF007AF8-CFBB-4648-AFF7-AB95C8DA3919}" srcOrd="1" destOrd="0" parTransId="{61F47E6A-EE1A-4280-902C-D20BECAF5928}" sibTransId="{1A803D46-657C-40B6-B5EF-F16A6CC195F7}"/>
    <dgm:cxn modelId="{50315258-4BE6-48D4-82FE-E363B415D0F2}" type="presOf" srcId="{F1D1FB88-D589-4227-BB5D-EB0F8C473828}" destId="{E87EF00B-5791-408B-A742-65F5D94F6886}" srcOrd="0" destOrd="0" presId="urn:microsoft.com/office/officeart/2005/8/layout/default#6"/>
    <dgm:cxn modelId="{A90378CB-5E54-4D8F-8F63-AE1910B0AF85}" srcId="{F1D1FB88-D589-4227-BB5D-EB0F8C473828}" destId="{49E8CF92-4F41-420A-9B30-CF7D30AB22C0}" srcOrd="3" destOrd="0" parTransId="{E25C419C-09FB-4E21-B88E-D6C010C1E017}" sibTransId="{F8E8D237-5704-4823-8F57-158642A545EF}"/>
    <dgm:cxn modelId="{55419A2D-5727-4B71-A7BC-CB9DBE10F2D2}" type="presParOf" srcId="{E87EF00B-5791-408B-A742-65F5D94F6886}" destId="{C85AA3C0-52A2-4D2A-982D-8DC5309F7E59}" srcOrd="0" destOrd="0" presId="urn:microsoft.com/office/officeart/2005/8/layout/default#6"/>
    <dgm:cxn modelId="{75620331-C681-461D-8E8F-EB9B2DA83E2C}" type="presParOf" srcId="{E87EF00B-5791-408B-A742-65F5D94F6886}" destId="{D8F24D65-EB1A-456C-A91D-36619C13E1A2}" srcOrd="1" destOrd="0" presId="urn:microsoft.com/office/officeart/2005/8/layout/default#6"/>
    <dgm:cxn modelId="{7CE561F2-343A-4873-B1F7-6F70D1957988}" type="presParOf" srcId="{E87EF00B-5791-408B-A742-65F5D94F6886}" destId="{DC465EF6-64C2-461B-A7EA-346D0A40F662}" srcOrd="2" destOrd="0" presId="urn:microsoft.com/office/officeart/2005/8/layout/default#6"/>
    <dgm:cxn modelId="{4501CC8A-EE92-46DB-B513-DD3AAB85AD22}" type="presParOf" srcId="{E87EF00B-5791-408B-A742-65F5D94F6886}" destId="{C5E3DCA6-9303-4005-86BA-AA916B4E8032}" srcOrd="3" destOrd="0" presId="urn:microsoft.com/office/officeart/2005/8/layout/default#6"/>
    <dgm:cxn modelId="{03A71D13-0619-4095-ADB0-9B6CE1CFCFC0}" type="presParOf" srcId="{E87EF00B-5791-408B-A742-65F5D94F6886}" destId="{C622E585-B13A-4D7C-A7AA-C75A80F4E8DE}" srcOrd="4" destOrd="0" presId="urn:microsoft.com/office/officeart/2005/8/layout/default#6"/>
    <dgm:cxn modelId="{F0A71B43-8F3E-41EF-990C-B0026935F1C0}" type="presParOf" srcId="{E87EF00B-5791-408B-A742-65F5D94F6886}" destId="{AE05C666-2C73-4184-AB1B-129FB28B1C7B}" srcOrd="5" destOrd="0" presId="urn:microsoft.com/office/officeart/2005/8/layout/default#6"/>
    <dgm:cxn modelId="{E0FA82B7-B6D1-48F1-9333-5CCDBBD41423}" type="presParOf" srcId="{E87EF00B-5791-408B-A742-65F5D94F6886}" destId="{D5CB6D3F-A731-4736-B3FD-8A04245FEC40}" srcOrd="6" destOrd="0" presId="urn:microsoft.com/office/officeart/2005/8/layout/default#6"/>
    <dgm:cxn modelId="{598F0977-CA63-498E-9E5C-CA478B9949CA}" type="presParOf" srcId="{E87EF00B-5791-408B-A742-65F5D94F6886}" destId="{B2E6A189-0D0D-462C-8667-5099997260C6}" srcOrd="7" destOrd="0" presId="urn:microsoft.com/office/officeart/2005/8/layout/default#6"/>
    <dgm:cxn modelId="{8732A4DD-250A-47E4-8AA7-FD84184B2B33}" type="presParOf" srcId="{E87EF00B-5791-408B-A742-65F5D94F6886}" destId="{17187836-4FA1-411B-99AD-814CADF22AD7}" srcOrd="8" destOrd="0" presId="urn:microsoft.com/office/officeart/2005/8/layout/default#6"/>
    <dgm:cxn modelId="{57A75E9B-931B-449F-ACCD-543BAD7E75FC}" type="presParOf" srcId="{E87EF00B-5791-408B-A742-65F5D94F6886}" destId="{310C2A8C-2269-4962-8118-60BDFAAF2460}" srcOrd="9" destOrd="0" presId="urn:microsoft.com/office/officeart/2005/8/layout/default#6"/>
    <dgm:cxn modelId="{5E40E577-5802-4534-A371-713D11B6B562}" type="presParOf" srcId="{E87EF00B-5791-408B-A742-65F5D94F6886}" destId="{C72EBA70-DD4B-4A82-99BF-64AED51CA114}" srcOrd="10" destOrd="0" presId="urn:microsoft.com/office/officeart/2005/8/layout/default#6"/>
    <dgm:cxn modelId="{ABD2D0DF-1460-45F5-AA26-402BC2C8AF39}" type="presParOf" srcId="{E87EF00B-5791-408B-A742-65F5D94F6886}" destId="{F5E1DE31-83D5-415A-BCEB-23F3E3057EFD}" srcOrd="11" destOrd="0" presId="urn:microsoft.com/office/officeart/2005/8/layout/default#6"/>
    <dgm:cxn modelId="{F087F0D7-46DF-4A7E-8499-0A355F86174F}" type="presParOf" srcId="{E87EF00B-5791-408B-A742-65F5D94F6886}" destId="{07D0CAC4-6A43-4F0E-B005-40CF3B78122E}" srcOrd="12" destOrd="0" presId="urn:microsoft.com/office/officeart/2005/8/layout/default#6"/>
    <dgm:cxn modelId="{E8ADBB00-8AC8-40AC-AEE6-AEC2CC32C036}" type="presParOf" srcId="{E87EF00B-5791-408B-A742-65F5D94F6886}" destId="{5ED4C600-9F2E-48B7-B247-F8467127DE89}" srcOrd="13" destOrd="0" presId="urn:microsoft.com/office/officeart/2005/8/layout/default#6"/>
    <dgm:cxn modelId="{4C8745F2-C70A-442C-AE84-BE26A35BB501}" type="presParOf" srcId="{E87EF00B-5791-408B-A742-65F5D94F6886}" destId="{1DD00EA4-3360-4FDF-BF39-CEAADD568DC6}" srcOrd="14" destOrd="0" presId="urn:microsoft.com/office/officeart/2005/8/layout/defaul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B40C8-FAD6-41DA-93A4-BC1B2EB59284}">
      <dsp:nvSpPr>
        <dsp:cNvPr id="0" name=""/>
        <dsp:cNvSpPr/>
      </dsp:nvSpPr>
      <dsp:spPr>
        <a:xfrm>
          <a:off x="850230" y="2983"/>
          <a:ext cx="2802842" cy="1681705"/>
        </a:xfrm>
        <a:prstGeom prst="rect">
          <a:avLst/>
        </a:prstGeom>
        <a:solidFill>
          <a:schemeClr val="accent3">
            <a:lumMod val="75000"/>
          </a:scheme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Health and </a:t>
          </a:r>
          <a:r>
            <a:rPr lang="en-IN" sz="2600" kern="1200" dirty="0" smtClean="0"/>
            <a:t>Well being</a:t>
          </a:r>
          <a:endParaRPr lang="en-IN" sz="2600" kern="1200" dirty="0"/>
        </a:p>
      </dsp:txBody>
      <dsp:txXfrm>
        <a:off x="850230" y="2983"/>
        <a:ext cx="2802842" cy="1681705"/>
      </dsp:txXfrm>
    </dsp:sp>
    <dsp:sp modelId="{C98E9DCA-45C9-4F47-A9F5-3B43B656056E}">
      <dsp:nvSpPr>
        <dsp:cNvPr id="0" name=""/>
        <dsp:cNvSpPr/>
      </dsp:nvSpPr>
      <dsp:spPr>
        <a:xfrm>
          <a:off x="3933356" y="2983"/>
          <a:ext cx="2802842" cy="1681705"/>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Physical &amp; Financial Capital, and Infrastructure</a:t>
          </a:r>
        </a:p>
      </dsp:txBody>
      <dsp:txXfrm>
        <a:off x="3933356" y="2983"/>
        <a:ext cx="2802842" cy="1681705"/>
      </dsp:txXfrm>
    </dsp:sp>
    <dsp:sp modelId="{A8F40429-1DCF-4AD5-94A5-C54FEA6F1D98}">
      <dsp:nvSpPr>
        <dsp:cNvPr id="0" name=""/>
        <dsp:cNvSpPr/>
      </dsp:nvSpPr>
      <dsp:spPr>
        <a:xfrm>
          <a:off x="7016482" y="2983"/>
          <a:ext cx="2802842" cy="1681705"/>
        </a:xfrm>
        <a:prstGeom prst="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Inclusive Development for Aspirational India</a:t>
          </a:r>
        </a:p>
      </dsp:txBody>
      <dsp:txXfrm>
        <a:off x="7016482" y="2983"/>
        <a:ext cx="2802842" cy="1681705"/>
      </dsp:txXfrm>
    </dsp:sp>
    <dsp:sp modelId="{95F1D022-C4EA-43E7-B981-3651CD6EC9E8}">
      <dsp:nvSpPr>
        <dsp:cNvPr id="0" name=""/>
        <dsp:cNvSpPr/>
      </dsp:nvSpPr>
      <dsp:spPr>
        <a:xfrm>
          <a:off x="850230" y="1964973"/>
          <a:ext cx="2802842" cy="1681705"/>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Reinvigorating Human Capital</a:t>
          </a:r>
        </a:p>
      </dsp:txBody>
      <dsp:txXfrm>
        <a:off x="850230" y="1964973"/>
        <a:ext cx="2802842" cy="1681705"/>
      </dsp:txXfrm>
    </dsp:sp>
    <dsp:sp modelId="{05F9C0C6-B073-4CB9-BDFA-AB3EDF4521E4}">
      <dsp:nvSpPr>
        <dsp:cNvPr id="0" name=""/>
        <dsp:cNvSpPr/>
      </dsp:nvSpPr>
      <dsp:spPr>
        <a:xfrm>
          <a:off x="3933356" y="1964973"/>
          <a:ext cx="2802842" cy="1681705"/>
        </a:xfrm>
        <a:prstGeom prst="rect">
          <a:avLst/>
        </a:prstGeom>
        <a:solidFill>
          <a:schemeClr val="accent5">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Innovation and R&amp;D</a:t>
          </a:r>
        </a:p>
      </dsp:txBody>
      <dsp:txXfrm>
        <a:off x="3933356" y="1964973"/>
        <a:ext cx="2802842" cy="1681705"/>
      </dsp:txXfrm>
    </dsp:sp>
    <dsp:sp modelId="{AF58F1E4-66B7-46DA-932A-650E92C3A223}">
      <dsp:nvSpPr>
        <dsp:cNvPr id="0" name=""/>
        <dsp:cNvSpPr/>
      </dsp:nvSpPr>
      <dsp:spPr>
        <a:xfrm>
          <a:off x="7016482" y="1964973"/>
          <a:ext cx="2802842" cy="1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Minimum Government and Maximum Governance</a:t>
          </a:r>
        </a:p>
      </dsp:txBody>
      <dsp:txXfrm>
        <a:off x="7016482" y="1964973"/>
        <a:ext cx="2802842" cy="1681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DAB54-DB28-4924-B1B0-60F17AA0618B}">
      <dsp:nvSpPr>
        <dsp:cNvPr id="0" name=""/>
        <dsp:cNvSpPr/>
      </dsp:nvSpPr>
      <dsp:spPr>
        <a:xfrm>
          <a:off x="3468" y="331765"/>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Rs 1.95 lakh </a:t>
          </a:r>
          <a:r>
            <a:rPr lang="en-IN" sz="1900" kern="1200" dirty="0" err="1" smtClean="0"/>
            <a:t>Crs</a:t>
          </a:r>
          <a:r>
            <a:rPr lang="en-IN" sz="1900" kern="1200" dirty="0" smtClean="0"/>
            <a:t> </a:t>
          </a:r>
          <a:r>
            <a:rPr lang="en-IN" sz="1900" kern="1200" dirty="0"/>
            <a:t>in next 5 years for PLI Schemes in 13 sectors.</a:t>
          </a:r>
        </a:p>
      </dsp:txBody>
      <dsp:txXfrm>
        <a:off x="3468" y="331765"/>
        <a:ext cx="2752001" cy="1651201"/>
      </dsp:txXfrm>
    </dsp:sp>
    <dsp:sp modelId="{001257E7-80A2-4468-81D0-4B6D26141C77}">
      <dsp:nvSpPr>
        <dsp:cNvPr id="0" name=""/>
        <dsp:cNvSpPr/>
      </dsp:nvSpPr>
      <dsp:spPr>
        <a:xfrm>
          <a:off x="3030671" y="331765"/>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Mega Investment Textile parks. 7 Textile parks to be established over 3 years</a:t>
          </a:r>
        </a:p>
      </dsp:txBody>
      <dsp:txXfrm>
        <a:off x="3030671" y="331765"/>
        <a:ext cx="2752001" cy="1651201"/>
      </dsp:txXfrm>
    </dsp:sp>
    <dsp:sp modelId="{B83938F8-F4E9-4213-82CA-9397E9A15B55}">
      <dsp:nvSpPr>
        <dsp:cNvPr id="0" name=""/>
        <dsp:cNvSpPr/>
      </dsp:nvSpPr>
      <dsp:spPr>
        <a:xfrm>
          <a:off x="6057873" y="331765"/>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Rs 20,000 </a:t>
          </a:r>
          <a:r>
            <a:rPr lang="en-IN" sz="1900" kern="1200" dirty="0" err="1" smtClean="0"/>
            <a:t>Crs</a:t>
          </a:r>
          <a:r>
            <a:rPr lang="en-IN" sz="1900" kern="1200" dirty="0" smtClean="0"/>
            <a:t> </a:t>
          </a:r>
          <a:r>
            <a:rPr lang="en-IN" sz="1900" kern="1200" dirty="0"/>
            <a:t>to set up and capitalise Development Financial Institution to act as a provider for financing.</a:t>
          </a:r>
        </a:p>
      </dsp:txBody>
      <dsp:txXfrm>
        <a:off x="6057873" y="331765"/>
        <a:ext cx="2752001" cy="1651201"/>
      </dsp:txXfrm>
    </dsp:sp>
    <dsp:sp modelId="{395F1EFD-C25D-4E25-B35A-1D97522BD6C8}">
      <dsp:nvSpPr>
        <dsp:cNvPr id="0" name=""/>
        <dsp:cNvSpPr/>
      </dsp:nvSpPr>
      <dsp:spPr>
        <a:xfrm>
          <a:off x="9088542" y="2151223"/>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ASSET MONETISATION</a:t>
          </a:r>
        </a:p>
      </dsp:txBody>
      <dsp:txXfrm>
        <a:off x="9088542" y="2151223"/>
        <a:ext cx="2752001" cy="1651201"/>
      </dsp:txXfrm>
    </dsp:sp>
    <dsp:sp modelId="{2A929A98-A8A6-492E-8189-A07DC3EADDCF}">
      <dsp:nvSpPr>
        <dsp:cNvPr id="0" name=""/>
        <dsp:cNvSpPr/>
      </dsp:nvSpPr>
      <dsp:spPr>
        <a:xfrm>
          <a:off x="3468" y="2258166"/>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Sharp increase in Capital Budget – Rs 5.54 lakh </a:t>
          </a:r>
          <a:r>
            <a:rPr lang="en-IN" sz="1900" kern="1200" dirty="0" err="1" smtClean="0"/>
            <a:t>Crs</a:t>
          </a:r>
          <a:r>
            <a:rPr lang="en-IN" sz="1900" kern="1200" dirty="0" smtClean="0"/>
            <a:t> </a:t>
          </a:r>
          <a:r>
            <a:rPr lang="en-IN" sz="1900" kern="1200" dirty="0"/>
            <a:t>(Increase of 34.5 percent over last year)</a:t>
          </a:r>
        </a:p>
      </dsp:txBody>
      <dsp:txXfrm>
        <a:off x="3468" y="2258166"/>
        <a:ext cx="2752001" cy="1651201"/>
      </dsp:txXfrm>
    </dsp:sp>
    <dsp:sp modelId="{1789C723-BC4B-4743-8FC3-481B23CE8841}">
      <dsp:nvSpPr>
        <dsp:cNvPr id="0" name=""/>
        <dsp:cNvSpPr/>
      </dsp:nvSpPr>
      <dsp:spPr>
        <a:xfrm>
          <a:off x="3030671" y="2258166"/>
          <a:ext cx="2752001" cy="1651201"/>
        </a:xfrm>
        <a:prstGeom prst="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Expansion of Metro Rail Network</a:t>
          </a:r>
        </a:p>
        <a:p>
          <a:pPr lvl="0" algn="ctr" defTabSz="844550">
            <a:lnSpc>
              <a:spcPct val="90000"/>
            </a:lnSpc>
            <a:spcBef>
              <a:spcPct val="0"/>
            </a:spcBef>
            <a:spcAft>
              <a:spcPct val="35000"/>
            </a:spcAft>
          </a:pPr>
          <a:r>
            <a:rPr lang="en-IN" sz="1900" kern="1200" dirty="0"/>
            <a:t>Kochi Metro railway Phase </a:t>
          </a:r>
          <a:r>
            <a:rPr lang="en-IN" sz="1900" kern="1200" dirty="0" smtClean="0"/>
            <a:t>2 </a:t>
          </a:r>
          <a:r>
            <a:rPr lang="en-IN" sz="1900" kern="1200" dirty="0"/>
            <a:t>of 11.5 kms at a cost of 1957.05 </a:t>
          </a:r>
          <a:r>
            <a:rPr lang="en-IN" sz="1900" kern="1200" dirty="0" err="1" smtClean="0"/>
            <a:t>Crs</a:t>
          </a:r>
          <a:endParaRPr lang="en-IN" sz="1900" kern="1200" dirty="0"/>
        </a:p>
      </dsp:txBody>
      <dsp:txXfrm>
        <a:off x="3030671" y="2258166"/>
        <a:ext cx="2752001" cy="1651201"/>
      </dsp:txXfrm>
    </dsp:sp>
    <dsp:sp modelId="{1CBFAEE9-3C5B-45B9-91A5-A9BBAD22978B}">
      <dsp:nvSpPr>
        <dsp:cNvPr id="0" name=""/>
        <dsp:cNvSpPr/>
      </dsp:nvSpPr>
      <dsp:spPr>
        <a:xfrm>
          <a:off x="6057873" y="2258166"/>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National Hydrogen Energy Mission 21-22 to be launched </a:t>
          </a:r>
        </a:p>
      </dsp:txBody>
      <dsp:txXfrm>
        <a:off x="6057873" y="2258166"/>
        <a:ext cx="2752001" cy="1651201"/>
      </dsp:txXfrm>
    </dsp:sp>
    <dsp:sp modelId="{BB341B8F-4882-484B-9516-FCC7E4C9E4B5}">
      <dsp:nvSpPr>
        <dsp:cNvPr id="0" name=""/>
        <dsp:cNvSpPr/>
      </dsp:nvSpPr>
      <dsp:spPr>
        <a:xfrm>
          <a:off x="6089961" y="4189758"/>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Minimum loan size eligible for debt recovery under the SARFAESI Act 2002 </a:t>
          </a:r>
          <a:r>
            <a:rPr lang="en-IN" sz="1900" kern="1200" dirty="0" smtClean="0"/>
            <a:t>reduced from </a:t>
          </a:r>
          <a:r>
            <a:rPr lang="en-IN" sz="1900" kern="1200" dirty="0"/>
            <a:t>50 </a:t>
          </a:r>
          <a:r>
            <a:rPr lang="en-IN" sz="1900" kern="1200" dirty="0" smtClean="0"/>
            <a:t>lakhs to </a:t>
          </a:r>
          <a:r>
            <a:rPr lang="en-IN" sz="1900" kern="1200" dirty="0"/>
            <a:t>20 </a:t>
          </a:r>
          <a:r>
            <a:rPr lang="en-IN" sz="1900" kern="1200" dirty="0" smtClean="0"/>
            <a:t>lakhs.</a:t>
          </a:r>
          <a:endParaRPr lang="en-IN" sz="1900" kern="1200" dirty="0"/>
        </a:p>
      </dsp:txBody>
      <dsp:txXfrm>
        <a:off x="6089961" y="4189758"/>
        <a:ext cx="2752001" cy="1651201"/>
      </dsp:txXfrm>
    </dsp:sp>
    <dsp:sp modelId="{C7CEF0FC-4D7E-4C2C-9FAB-1FB6F28B942F}">
      <dsp:nvSpPr>
        <dsp:cNvPr id="0" name=""/>
        <dsp:cNvSpPr/>
      </dsp:nvSpPr>
      <dsp:spPr>
        <a:xfrm>
          <a:off x="1" y="4189769"/>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Increasing FDI in INSURANCE SECTOR – 49% to 74%</a:t>
          </a:r>
        </a:p>
      </dsp:txBody>
      <dsp:txXfrm>
        <a:off x="1" y="4189769"/>
        <a:ext cx="2752001" cy="1651201"/>
      </dsp:txXfrm>
    </dsp:sp>
    <dsp:sp modelId="{F0320BB7-4288-46DF-A2AB-957414771B8B}">
      <dsp:nvSpPr>
        <dsp:cNvPr id="0" name=""/>
        <dsp:cNvSpPr/>
      </dsp:nvSpPr>
      <dsp:spPr>
        <a:xfrm>
          <a:off x="3025414" y="4189769"/>
          <a:ext cx="2752001" cy="16512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Recapitalisation of PSBs –</a:t>
          </a:r>
        </a:p>
        <a:p>
          <a:pPr lvl="0" algn="ctr" defTabSz="844550">
            <a:lnSpc>
              <a:spcPct val="90000"/>
            </a:lnSpc>
            <a:spcBef>
              <a:spcPct val="0"/>
            </a:spcBef>
            <a:spcAft>
              <a:spcPct val="35000"/>
            </a:spcAft>
          </a:pPr>
          <a:r>
            <a:rPr lang="en-IN" sz="1900" kern="1200" dirty="0"/>
            <a:t> Rs 20,000 </a:t>
          </a:r>
          <a:r>
            <a:rPr lang="en-IN" sz="1900" kern="1200" dirty="0" err="1" smtClean="0"/>
            <a:t>Crs</a:t>
          </a:r>
          <a:r>
            <a:rPr lang="en-IN" sz="1900" kern="1200" dirty="0" smtClean="0"/>
            <a:t> </a:t>
          </a:r>
          <a:r>
            <a:rPr lang="en-IN" sz="1900" kern="1200" dirty="0"/>
            <a:t>in 21-22 to further consolidate the financial capacity of PSBs</a:t>
          </a:r>
        </a:p>
      </dsp:txBody>
      <dsp:txXfrm>
        <a:off x="3025414" y="4189769"/>
        <a:ext cx="2752001" cy="1651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0B7AD-05C9-47D5-83AF-9A8BD2804E00}">
      <dsp:nvSpPr>
        <dsp:cNvPr id="0" name=""/>
        <dsp:cNvSpPr/>
      </dsp:nvSpPr>
      <dsp:spPr>
        <a:xfrm>
          <a:off x="0" y="261038"/>
          <a:ext cx="3474195" cy="2084516"/>
        </a:xfrm>
        <a:prstGeom prst="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100 New </a:t>
          </a:r>
          <a:r>
            <a:rPr lang="en-IN" sz="2600" kern="1200" dirty="0" err="1"/>
            <a:t>Sainik</a:t>
          </a:r>
          <a:r>
            <a:rPr lang="en-IN" sz="2600" kern="1200" dirty="0"/>
            <a:t> Schools to be setup.</a:t>
          </a:r>
        </a:p>
      </dsp:txBody>
      <dsp:txXfrm>
        <a:off x="0" y="261038"/>
        <a:ext cx="3474195" cy="2084516"/>
      </dsp:txXfrm>
    </dsp:sp>
    <dsp:sp modelId="{2D0F832D-5BAA-49CA-B6EA-014264CCE47F}">
      <dsp:nvSpPr>
        <dsp:cNvPr id="0" name=""/>
        <dsp:cNvSpPr/>
      </dsp:nvSpPr>
      <dsp:spPr>
        <a:xfrm>
          <a:off x="3821614" y="261038"/>
          <a:ext cx="3474195" cy="2084516"/>
        </a:xfrm>
        <a:prstGeom prst="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750 new </a:t>
          </a:r>
          <a:r>
            <a:rPr lang="en-IN" sz="2600" kern="1200" dirty="0" err="1"/>
            <a:t>Eklavya</a:t>
          </a:r>
          <a:r>
            <a:rPr lang="en-IN" sz="2600" kern="1200" dirty="0"/>
            <a:t> schools to be setup in Tribal areas.</a:t>
          </a:r>
        </a:p>
      </dsp:txBody>
      <dsp:txXfrm>
        <a:off x="3821614" y="261038"/>
        <a:ext cx="3474195" cy="2084516"/>
      </dsp:txXfrm>
    </dsp:sp>
    <dsp:sp modelId="{1436AB39-DB90-4D97-83E2-DA8B162840DE}">
      <dsp:nvSpPr>
        <dsp:cNvPr id="0" name=""/>
        <dsp:cNvSpPr/>
      </dsp:nvSpPr>
      <dsp:spPr>
        <a:xfrm>
          <a:off x="7643229" y="261038"/>
          <a:ext cx="3474195" cy="2084516"/>
        </a:xfrm>
        <a:prstGeom prst="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Revamped Post Matric Scholarship Scheme for welfare of Scheduled castes.</a:t>
          </a:r>
        </a:p>
      </dsp:txBody>
      <dsp:txXfrm>
        <a:off x="7643229" y="261038"/>
        <a:ext cx="3474195" cy="2084516"/>
      </dsp:txXfrm>
    </dsp:sp>
    <dsp:sp modelId="{BF202538-E337-40DE-8634-0283DCAF752C}">
      <dsp:nvSpPr>
        <dsp:cNvPr id="0" name=""/>
        <dsp:cNvSpPr/>
      </dsp:nvSpPr>
      <dsp:spPr>
        <a:xfrm>
          <a:off x="1910807" y="2692974"/>
          <a:ext cx="3474195" cy="2084516"/>
        </a:xfrm>
        <a:prstGeom prst="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Proposed amendment to Apprenticeship Act to enhance opportunities for youth.</a:t>
          </a:r>
        </a:p>
      </dsp:txBody>
      <dsp:txXfrm>
        <a:off x="1910807" y="2692974"/>
        <a:ext cx="3474195" cy="2084516"/>
      </dsp:txXfrm>
    </dsp:sp>
    <dsp:sp modelId="{EE374293-3334-4FC9-8F8E-63BA973F9D72}">
      <dsp:nvSpPr>
        <dsp:cNvPr id="0" name=""/>
        <dsp:cNvSpPr/>
      </dsp:nvSpPr>
      <dsp:spPr>
        <a:xfrm>
          <a:off x="5732421" y="2692974"/>
          <a:ext cx="3474195" cy="2084516"/>
        </a:xfrm>
        <a:prstGeom prst="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N" sz="2600" kern="1200" dirty="0"/>
            <a:t>Central University to come up in </a:t>
          </a:r>
          <a:r>
            <a:rPr lang="en-IN" sz="2600" kern="1200" dirty="0" err="1"/>
            <a:t>Leh</a:t>
          </a:r>
          <a:r>
            <a:rPr lang="en-IN" sz="2600" kern="1200" dirty="0"/>
            <a:t> for accessibility of higher education in Ladakh.</a:t>
          </a:r>
        </a:p>
      </dsp:txBody>
      <dsp:txXfrm>
        <a:off x="5732421" y="2692974"/>
        <a:ext cx="3474195" cy="2084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a:xfrm>
            <a:off x="3962399" y="5870575"/>
            <a:ext cx="4893958" cy="377825"/>
          </a:xfrm>
        </p:spPr>
        <p:txBody>
          <a:bodyPr/>
          <a:lstStyle/>
          <a:p>
            <a:endParaRPr lang="en-IN"/>
          </a:p>
        </p:txBody>
      </p:sp>
      <p:sp>
        <p:nvSpPr>
          <p:cNvPr id="6" name="Slide Number Placeholder 5"/>
          <p:cNvSpPr>
            <a:spLocks noGrp="1"/>
          </p:cNvSpPr>
          <p:nvPr>
            <p:ph type="sldNum" sz="quarter" idx="12"/>
          </p:nvPr>
        </p:nvSpPr>
        <p:spPr>
          <a:xfrm>
            <a:off x="10608958" y="5870575"/>
            <a:ext cx="551167" cy="377825"/>
          </a:xfrm>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1503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36555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8552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649428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21984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4522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396657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07772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421492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a:xfrm>
            <a:off x="3962399" y="5870575"/>
            <a:ext cx="4893958" cy="377825"/>
          </a:xfrm>
        </p:spPr>
        <p:txBody>
          <a:bodyPr/>
          <a:lstStyle/>
          <a:p>
            <a:endParaRPr lang="en-IN"/>
          </a:p>
        </p:txBody>
      </p:sp>
      <p:sp>
        <p:nvSpPr>
          <p:cNvPr id="6" name="Slide Number Placeholder 5"/>
          <p:cNvSpPr>
            <a:spLocks noGrp="1"/>
          </p:cNvSpPr>
          <p:nvPr>
            <p:ph type="sldNum" sz="quarter" idx="12"/>
          </p:nvPr>
        </p:nvSpPr>
        <p:spPr>
          <a:xfrm>
            <a:off x="10608958" y="5870575"/>
            <a:ext cx="551167" cy="377825"/>
          </a:xfrm>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616500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08172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856495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26154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481903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10181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801486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441094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811445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57753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3045371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983895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5402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421682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238122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44022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678304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644221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95721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009442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0235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23088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1982068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232971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9D334-7AD4-4C3C-937A-04CF59541084}" type="datetimeFigureOut">
              <a:rPr lang="en-IN" smtClean="0"/>
              <a:pPr/>
              <a:t>09-02-2021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7566057-B690-4E1F-9A44-2810F9D54BA0}" type="slidenum">
              <a:rPr lang="en-IN" smtClean="0"/>
              <a:pPr/>
              <a:t>‹#›</a:t>
            </a:fld>
            <a:endParaRPr lang="en-IN"/>
          </a:p>
        </p:txBody>
      </p:sp>
    </p:spTree>
    <p:extLst>
      <p:ext uri="{BB962C8B-B14F-4D97-AF65-F5344CB8AC3E}">
        <p14:creationId xmlns:p14="http://schemas.microsoft.com/office/powerpoint/2010/main" val="408161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39D334-7AD4-4C3C-937A-04CF59541084}" type="datetimeFigureOut">
              <a:rPr lang="en-IN" smtClean="0"/>
              <a:pPr/>
              <a:t>09-02-2021</a:t>
            </a:fld>
            <a:endParaRPr lang="en-I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7566057-B690-4E1F-9A44-2810F9D54BA0}" type="slidenum">
              <a:rPr lang="en-IN" smtClean="0"/>
              <a:pPr/>
              <a:t>‹#›</a:t>
            </a:fld>
            <a:endParaRPr lang="en-IN"/>
          </a:p>
        </p:txBody>
      </p:sp>
    </p:spTree>
    <p:extLst>
      <p:ext uri="{BB962C8B-B14F-4D97-AF65-F5344CB8AC3E}">
        <p14:creationId xmlns:p14="http://schemas.microsoft.com/office/powerpoint/2010/main" val="2695375266"/>
      </p:ext>
    </p:extLst>
  </p:cSld>
  <p:clrMap bg1="dk1" tx1="lt1" bg2="dk2" tx2="lt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173" r:id="rId16"/>
    <p:sldLayoutId id="214748417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39D334-7AD4-4C3C-937A-04CF59541084}" type="datetimeFigureOut">
              <a:rPr lang="en-IN" smtClean="0"/>
              <a:pPr/>
              <a:t>09-02-2021</a:t>
            </a:fld>
            <a:endParaRPr lang="en-I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7566057-B690-4E1F-9A44-2810F9D54BA0}" type="slidenum">
              <a:rPr lang="en-IN" smtClean="0"/>
              <a:pPr/>
              <a:t>‹#›</a:t>
            </a:fld>
            <a:endParaRPr lang="en-IN"/>
          </a:p>
        </p:txBody>
      </p:sp>
    </p:spTree>
    <p:extLst>
      <p:ext uri="{BB962C8B-B14F-4D97-AF65-F5344CB8AC3E}">
        <p14:creationId xmlns:p14="http://schemas.microsoft.com/office/powerpoint/2010/main" val="2836064120"/>
      </p:ext>
    </p:extLst>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7C5505-7EDD-42DC-9B31-096598CD06BE}"/>
              </a:ext>
            </a:extLst>
          </p:cNvPr>
          <p:cNvSpPr>
            <a:spLocks noGrp="1"/>
          </p:cNvSpPr>
          <p:nvPr>
            <p:ph type="ctrTitle"/>
          </p:nvPr>
        </p:nvSpPr>
        <p:spPr/>
        <p:txBody>
          <a:bodyPr/>
          <a:lstStyle/>
          <a:p>
            <a:endParaRPr lang="en-IN" dirty="0"/>
          </a:p>
        </p:txBody>
      </p:sp>
      <p:sp>
        <p:nvSpPr>
          <p:cNvPr id="3" name="Subtitle 2">
            <a:extLst>
              <a:ext uri="{FF2B5EF4-FFF2-40B4-BE49-F238E27FC236}">
                <a16:creationId xmlns="" xmlns:a16="http://schemas.microsoft.com/office/drawing/2014/main" id="{A6E7318B-F275-4C8F-BAC9-041139212DB5}"/>
              </a:ext>
            </a:extLst>
          </p:cNvPr>
          <p:cNvSpPr>
            <a:spLocks noGrp="1"/>
          </p:cNvSpPr>
          <p:nvPr>
            <p:ph type="subTitle" idx="1"/>
          </p:nvPr>
        </p:nvSpPr>
        <p:spPr>
          <a:xfrm>
            <a:off x="0" y="4146027"/>
            <a:ext cx="12191999" cy="2711973"/>
          </a:xfrm>
        </p:spPr>
        <p:txBody>
          <a:bodyPr>
            <a:normAutofit/>
          </a:bodyPr>
          <a:lstStyle/>
          <a:p>
            <a:pPr algn="ctr"/>
            <a:r>
              <a:rPr lang="en-US" sz="5800" b="1" dirty="0">
                <a:solidFill>
                  <a:schemeClr val="tx1"/>
                </a:solidFill>
              </a:rPr>
              <a:t>THE BUDGET 2021-22</a:t>
            </a:r>
          </a:p>
          <a:p>
            <a:pPr algn="ctr"/>
            <a:r>
              <a:rPr lang="en-US" sz="2400" b="1" dirty="0">
                <a:solidFill>
                  <a:schemeClr val="tx1"/>
                </a:solidFill>
              </a:rPr>
              <a:t>A BUDGET FOR HEALTHY, ATMANIRBHAR AND DIGITAL BHARAT</a:t>
            </a:r>
          </a:p>
          <a:p>
            <a:endParaRPr lang="en-US" sz="2400" b="1" dirty="0"/>
          </a:p>
          <a:p>
            <a:r>
              <a:rPr lang="en-US" sz="2800" b="1" dirty="0"/>
              <a:t>R KRISHNAN </a:t>
            </a:r>
            <a:r>
              <a:rPr lang="en-US" sz="2800" b="1" dirty="0" err="1"/>
              <a:t>M</a:t>
            </a:r>
            <a:r>
              <a:rPr lang="en-US" sz="2800" b="1" cap="none" dirty="0" err="1"/>
              <a:t>com</a:t>
            </a:r>
            <a:r>
              <a:rPr lang="en-US" sz="2800" b="1" dirty="0"/>
              <a:t> FCA (DISA)</a:t>
            </a:r>
            <a:endParaRPr lang="en-IN" sz="2800" b="1" dirty="0">
              <a:solidFill>
                <a:schemeClr val="tx1"/>
              </a:solidFill>
            </a:endParaRPr>
          </a:p>
        </p:txBody>
      </p:sp>
      <p:pic>
        <p:nvPicPr>
          <p:cNvPr id="5" name="Picture 4">
            <a:extLst>
              <a:ext uri="{FF2B5EF4-FFF2-40B4-BE49-F238E27FC236}">
                <a16:creationId xmlns="" xmlns:a16="http://schemas.microsoft.com/office/drawing/2014/main" id="{D5A980D0-10B4-471A-9C25-D1D18ABEF745}"/>
              </a:ext>
            </a:extLst>
          </p:cNvPr>
          <p:cNvPicPr>
            <a:picLocks noChangeAspect="1"/>
          </p:cNvPicPr>
          <p:nvPr/>
        </p:nvPicPr>
        <p:blipFill>
          <a:blip r:embed="rId2"/>
          <a:stretch>
            <a:fillRect/>
          </a:stretch>
        </p:blipFill>
        <p:spPr>
          <a:xfrm>
            <a:off x="0" y="0"/>
            <a:ext cx="6335486" cy="4182924"/>
          </a:xfrm>
          <a:prstGeom prst="rect">
            <a:avLst/>
          </a:prstGeom>
        </p:spPr>
      </p:pic>
      <p:pic>
        <p:nvPicPr>
          <p:cNvPr id="7" name="Picture 6">
            <a:extLst>
              <a:ext uri="{FF2B5EF4-FFF2-40B4-BE49-F238E27FC236}">
                <a16:creationId xmlns="" xmlns:a16="http://schemas.microsoft.com/office/drawing/2014/main" id="{180A5256-9C08-4E2C-9270-C53A2902082D}"/>
              </a:ext>
            </a:extLst>
          </p:cNvPr>
          <p:cNvPicPr>
            <a:picLocks noChangeAspect="1"/>
          </p:cNvPicPr>
          <p:nvPr/>
        </p:nvPicPr>
        <p:blipFill>
          <a:blip r:embed="rId3"/>
          <a:stretch>
            <a:fillRect/>
          </a:stretch>
        </p:blipFill>
        <p:spPr>
          <a:xfrm>
            <a:off x="5971592" y="0"/>
            <a:ext cx="6229739" cy="4182925"/>
          </a:xfrm>
          <a:prstGeom prst="rect">
            <a:avLst/>
          </a:prstGeom>
        </p:spPr>
      </p:pic>
    </p:spTree>
    <p:extLst>
      <p:ext uri="{BB962C8B-B14F-4D97-AF65-F5344CB8AC3E}">
        <p14:creationId xmlns:p14="http://schemas.microsoft.com/office/powerpoint/2010/main" val="2058300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B75BA71B-1589-4740-BA21-755F9058D84C}"/>
              </a:ext>
            </a:extLst>
          </p:cNvPr>
          <p:cNvPicPr>
            <a:picLocks noGrp="1" noChangeAspect="1"/>
          </p:cNvPicPr>
          <p:nvPr>
            <p:ph idx="1"/>
          </p:nvPr>
        </p:nvPicPr>
        <p:blipFill>
          <a:blip r:embed="rId2"/>
          <a:stretch>
            <a:fillRect/>
          </a:stretch>
        </p:blipFill>
        <p:spPr>
          <a:xfrm>
            <a:off x="177282" y="1530220"/>
            <a:ext cx="6083559" cy="5150498"/>
          </a:xfrm>
        </p:spPr>
      </p:pic>
      <p:sp>
        <p:nvSpPr>
          <p:cNvPr id="4" name="Title 3">
            <a:extLst>
              <a:ext uri="{FF2B5EF4-FFF2-40B4-BE49-F238E27FC236}">
                <a16:creationId xmlns="" xmlns:a16="http://schemas.microsoft.com/office/drawing/2014/main" id="{0BB01B31-67EA-4564-8B84-315ACE68192C}"/>
              </a:ext>
            </a:extLst>
          </p:cNvPr>
          <p:cNvSpPr>
            <a:spLocks noGrp="1"/>
          </p:cNvSpPr>
          <p:nvPr>
            <p:ph type="title"/>
          </p:nvPr>
        </p:nvSpPr>
        <p:spPr>
          <a:xfrm>
            <a:off x="177282" y="177282"/>
            <a:ext cx="11765902" cy="1250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IN" sz="4000" b="1" dirty="0"/>
              <a:t>THE Fourth PILLAR – </a:t>
            </a:r>
            <a:r>
              <a:rPr lang="en-IN" sz="4000" b="1" cap="none" dirty="0"/>
              <a:t>Reinvigorating Human Capital</a:t>
            </a:r>
            <a:endParaRPr lang="en-IN" sz="4000" dirty="0"/>
          </a:p>
        </p:txBody>
      </p:sp>
      <p:pic>
        <p:nvPicPr>
          <p:cNvPr id="10" name="Picture 9">
            <a:extLst>
              <a:ext uri="{FF2B5EF4-FFF2-40B4-BE49-F238E27FC236}">
                <a16:creationId xmlns="" xmlns:a16="http://schemas.microsoft.com/office/drawing/2014/main" id="{9C798746-A690-41B3-ABE2-AAF9F4BBB02C}"/>
              </a:ext>
            </a:extLst>
          </p:cNvPr>
          <p:cNvPicPr>
            <a:picLocks noChangeAspect="1"/>
          </p:cNvPicPr>
          <p:nvPr/>
        </p:nvPicPr>
        <p:blipFill>
          <a:blip r:embed="rId3"/>
          <a:stretch>
            <a:fillRect/>
          </a:stretch>
        </p:blipFill>
        <p:spPr>
          <a:xfrm>
            <a:off x="6344816" y="1530219"/>
            <a:ext cx="5669901" cy="5150497"/>
          </a:xfrm>
          <a:prstGeom prst="rect">
            <a:avLst/>
          </a:prstGeom>
        </p:spPr>
      </p:pic>
    </p:spTree>
    <p:extLst>
      <p:ext uri="{BB962C8B-B14F-4D97-AF65-F5344CB8AC3E}">
        <p14:creationId xmlns:p14="http://schemas.microsoft.com/office/powerpoint/2010/main" val="4147559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D152E9-0B61-4116-AA33-990CE528E659}"/>
              </a:ext>
            </a:extLst>
          </p:cNvPr>
          <p:cNvSpPr>
            <a:spLocks noGrp="1"/>
          </p:cNvSpPr>
          <p:nvPr>
            <p:ph type="title"/>
          </p:nvPr>
        </p:nvSpPr>
        <p:spPr>
          <a:xfrm>
            <a:off x="139959" y="149291"/>
            <a:ext cx="11933853" cy="917510"/>
          </a:xfrm>
        </p:spPr>
        <p:txBody>
          <a:bodyPr/>
          <a:lstStyle/>
          <a:p>
            <a:pPr algn="ctr"/>
            <a:r>
              <a:rPr lang="en-IN" b="1" dirty="0"/>
              <a:t>THE FOURTH PILLAR - HIGHLIGHTS</a:t>
            </a:r>
            <a:endParaRPr lang="en-IN" dirty="0"/>
          </a:p>
        </p:txBody>
      </p:sp>
      <p:graphicFrame>
        <p:nvGraphicFramePr>
          <p:cNvPr id="6" name="Content Placeholder 5">
            <a:extLst>
              <a:ext uri="{FF2B5EF4-FFF2-40B4-BE49-F238E27FC236}">
                <a16:creationId xmlns="" xmlns:a16="http://schemas.microsoft.com/office/drawing/2014/main" id="{3DACC0DB-6183-4FC6-9477-3BC9CA19DC74}"/>
              </a:ext>
            </a:extLst>
          </p:cNvPr>
          <p:cNvGraphicFramePr>
            <a:graphicFrameLocks noGrp="1"/>
          </p:cNvGraphicFramePr>
          <p:nvPr>
            <p:ph idx="1"/>
            <p:extLst>
              <p:ext uri="{D42A27DB-BD31-4B8C-83A1-F6EECF244321}">
                <p14:modId xmlns:p14="http://schemas.microsoft.com/office/powerpoint/2010/main" val="1614903274"/>
              </p:ext>
            </p:extLst>
          </p:nvPr>
        </p:nvGraphicFramePr>
        <p:xfrm>
          <a:off x="685800" y="1380931"/>
          <a:ext cx="11117424" cy="5038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 xmlns:a16="http://schemas.microsoft.com/office/drawing/2014/main" id="{570FD96A-2612-475C-BDFC-653BFE0B0012}"/>
              </a:ext>
            </a:extLst>
          </p:cNvPr>
          <p:cNvPicPr>
            <a:picLocks noChangeAspect="1"/>
          </p:cNvPicPr>
          <p:nvPr/>
        </p:nvPicPr>
        <p:blipFill>
          <a:blip r:embed="rId7" cstate="print"/>
          <a:stretch>
            <a:fillRect/>
          </a:stretch>
        </p:blipFill>
        <p:spPr>
          <a:xfrm>
            <a:off x="9824941" y="149291"/>
            <a:ext cx="821288" cy="1057064"/>
          </a:xfrm>
          <a:prstGeom prst="rect">
            <a:avLst/>
          </a:prstGeom>
        </p:spPr>
      </p:pic>
    </p:spTree>
    <p:extLst>
      <p:ext uri="{BB962C8B-B14F-4D97-AF65-F5344CB8AC3E}">
        <p14:creationId xmlns:p14="http://schemas.microsoft.com/office/powerpoint/2010/main" val="1192035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9F83B0F-34C2-4435-84D0-26896662669F}"/>
              </a:ext>
            </a:extLst>
          </p:cNvPr>
          <p:cNvSpPr>
            <a:spLocks noGrp="1"/>
          </p:cNvSpPr>
          <p:nvPr>
            <p:ph type="title"/>
          </p:nvPr>
        </p:nvSpPr>
        <p:spPr>
          <a:xfrm>
            <a:off x="139959" y="167951"/>
            <a:ext cx="11887199"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IN" sz="4000" b="1" dirty="0"/>
              <a:t>THE FIFTH PILLAR – </a:t>
            </a:r>
            <a:r>
              <a:rPr lang="en-IN" sz="4000" b="1" cap="none" dirty="0"/>
              <a:t>Innovation and R&amp;D</a:t>
            </a:r>
            <a:endParaRPr lang="en-IN" sz="4000" dirty="0"/>
          </a:p>
        </p:txBody>
      </p:sp>
      <p:pic>
        <p:nvPicPr>
          <p:cNvPr id="8" name="Picture 7">
            <a:extLst>
              <a:ext uri="{FF2B5EF4-FFF2-40B4-BE49-F238E27FC236}">
                <a16:creationId xmlns="" xmlns:a16="http://schemas.microsoft.com/office/drawing/2014/main" id="{FB9B6C56-FA71-41BD-AFBB-0AD040CC3EFC}"/>
              </a:ext>
            </a:extLst>
          </p:cNvPr>
          <p:cNvPicPr>
            <a:picLocks noChangeAspect="1"/>
          </p:cNvPicPr>
          <p:nvPr/>
        </p:nvPicPr>
        <p:blipFill>
          <a:blip r:embed="rId2"/>
          <a:stretch>
            <a:fillRect/>
          </a:stretch>
        </p:blipFill>
        <p:spPr>
          <a:xfrm>
            <a:off x="6214188" y="1315616"/>
            <a:ext cx="5812970" cy="5374433"/>
          </a:xfrm>
          <a:prstGeom prst="rect">
            <a:avLst/>
          </a:prstGeom>
        </p:spPr>
      </p:pic>
      <p:pic>
        <p:nvPicPr>
          <p:cNvPr id="12" name="Content Placeholder 11">
            <a:extLst>
              <a:ext uri="{FF2B5EF4-FFF2-40B4-BE49-F238E27FC236}">
                <a16:creationId xmlns="" xmlns:a16="http://schemas.microsoft.com/office/drawing/2014/main" id="{73A816BC-C5AA-402B-B757-9CD1C293CBAA}"/>
              </a:ext>
            </a:extLst>
          </p:cNvPr>
          <p:cNvPicPr>
            <a:picLocks noGrp="1" noChangeAspect="1"/>
          </p:cNvPicPr>
          <p:nvPr>
            <p:ph idx="1"/>
          </p:nvPr>
        </p:nvPicPr>
        <p:blipFill>
          <a:blip r:embed="rId3"/>
          <a:stretch>
            <a:fillRect/>
          </a:stretch>
        </p:blipFill>
        <p:spPr>
          <a:xfrm>
            <a:off x="164842" y="1315616"/>
            <a:ext cx="5931158" cy="5374432"/>
          </a:xfrm>
        </p:spPr>
      </p:pic>
    </p:spTree>
    <p:extLst>
      <p:ext uri="{BB962C8B-B14F-4D97-AF65-F5344CB8AC3E}">
        <p14:creationId xmlns:p14="http://schemas.microsoft.com/office/powerpoint/2010/main" val="2161311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793DE0-7842-4D4C-970E-715E283D86DD}"/>
              </a:ext>
            </a:extLst>
          </p:cNvPr>
          <p:cNvSpPr>
            <a:spLocks noGrp="1"/>
          </p:cNvSpPr>
          <p:nvPr>
            <p:ph type="title"/>
          </p:nvPr>
        </p:nvSpPr>
        <p:spPr>
          <a:xfrm>
            <a:off x="177283" y="186613"/>
            <a:ext cx="11840546" cy="880188"/>
          </a:xfrm>
        </p:spPr>
        <p:txBody>
          <a:bodyPr/>
          <a:lstStyle/>
          <a:p>
            <a:pPr algn="ctr"/>
            <a:r>
              <a:rPr lang="en-IN" b="1" dirty="0"/>
              <a:t>THE FIFTH PILLAR - HIGHLIGHTS</a:t>
            </a:r>
            <a:endParaRPr lang="en-IN" dirty="0"/>
          </a:p>
        </p:txBody>
      </p:sp>
      <p:pic>
        <p:nvPicPr>
          <p:cNvPr id="5" name="Content Placeholder 4">
            <a:extLst>
              <a:ext uri="{FF2B5EF4-FFF2-40B4-BE49-F238E27FC236}">
                <a16:creationId xmlns="" xmlns:a16="http://schemas.microsoft.com/office/drawing/2014/main" id="{6511C8E1-8FE7-4DB6-9CF5-ACE273894F4C}"/>
              </a:ext>
            </a:extLst>
          </p:cNvPr>
          <p:cNvPicPr>
            <a:picLocks noGrp="1" noChangeAspect="1"/>
          </p:cNvPicPr>
          <p:nvPr>
            <p:ph idx="1"/>
          </p:nvPr>
        </p:nvPicPr>
        <p:blipFill>
          <a:blip r:embed="rId2" cstate="print"/>
          <a:stretch>
            <a:fillRect/>
          </a:stretch>
        </p:blipFill>
        <p:spPr>
          <a:xfrm>
            <a:off x="9685174" y="210814"/>
            <a:ext cx="755017" cy="855987"/>
          </a:xfrm>
        </p:spPr>
      </p:pic>
      <p:graphicFrame>
        <p:nvGraphicFramePr>
          <p:cNvPr id="6" name="Diagram 5">
            <a:extLst>
              <a:ext uri="{FF2B5EF4-FFF2-40B4-BE49-F238E27FC236}">
                <a16:creationId xmlns="" xmlns:a16="http://schemas.microsoft.com/office/drawing/2014/main" id="{384E776F-F759-4703-8509-9B70C4DD5D39}"/>
              </a:ext>
            </a:extLst>
          </p:cNvPr>
          <p:cNvGraphicFramePr/>
          <p:nvPr>
            <p:extLst>
              <p:ext uri="{D42A27DB-BD31-4B8C-83A1-F6EECF244321}">
                <p14:modId xmlns:p14="http://schemas.microsoft.com/office/powerpoint/2010/main" val="3611872463"/>
              </p:ext>
            </p:extLst>
          </p:nvPr>
        </p:nvGraphicFramePr>
        <p:xfrm>
          <a:off x="174171" y="961053"/>
          <a:ext cx="11685037" cy="5542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731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E9CF0FC-6157-4D82-BCD1-B6C7BA323AE7}"/>
              </a:ext>
            </a:extLst>
          </p:cNvPr>
          <p:cNvSpPr>
            <a:spLocks noGrp="1"/>
          </p:cNvSpPr>
          <p:nvPr>
            <p:ph type="title"/>
          </p:nvPr>
        </p:nvSpPr>
        <p:spPr>
          <a:xfrm>
            <a:off x="167952" y="205274"/>
            <a:ext cx="11877868" cy="1026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IN" sz="4000" b="1" dirty="0"/>
              <a:t>THE SIXTH PILLAR – </a:t>
            </a:r>
            <a:r>
              <a:rPr lang="en-IN" sz="4000" b="1" cap="none" dirty="0"/>
              <a:t>Minimum Government, Maximum Governance</a:t>
            </a:r>
            <a:endParaRPr lang="en-IN" sz="4000" dirty="0"/>
          </a:p>
        </p:txBody>
      </p:sp>
      <p:pic>
        <p:nvPicPr>
          <p:cNvPr id="6" name="Picture 5">
            <a:extLst>
              <a:ext uri="{FF2B5EF4-FFF2-40B4-BE49-F238E27FC236}">
                <a16:creationId xmlns="" xmlns:a16="http://schemas.microsoft.com/office/drawing/2014/main" id="{0297F486-44CE-4EBD-B292-84D2AC17E2AA}"/>
              </a:ext>
            </a:extLst>
          </p:cNvPr>
          <p:cNvPicPr>
            <a:picLocks noChangeAspect="1"/>
          </p:cNvPicPr>
          <p:nvPr/>
        </p:nvPicPr>
        <p:blipFill>
          <a:blip r:embed="rId2"/>
          <a:stretch>
            <a:fillRect/>
          </a:stretch>
        </p:blipFill>
        <p:spPr>
          <a:xfrm>
            <a:off x="290998" y="1352355"/>
            <a:ext cx="5619750" cy="5188404"/>
          </a:xfrm>
          <a:prstGeom prst="rect">
            <a:avLst/>
          </a:prstGeom>
        </p:spPr>
      </p:pic>
      <p:pic>
        <p:nvPicPr>
          <p:cNvPr id="8" name="Picture 7">
            <a:extLst>
              <a:ext uri="{FF2B5EF4-FFF2-40B4-BE49-F238E27FC236}">
                <a16:creationId xmlns="" xmlns:a16="http://schemas.microsoft.com/office/drawing/2014/main" id="{15A266B3-C0CA-4B37-B6A3-99AF8CE7B227}"/>
              </a:ext>
            </a:extLst>
          </p:cNvPr>
          <p:cNvPicPr>
            <a:picLocks noChangeAspect="1"/>
          </p:cNvPicPr>
          <p:nvPr/>
        </p:nvPicPr>
        <p:blipFill>
          <a:blip r:embed="rId3"/>
          <a:stretch>
            <a:fillRect/>
          </a:stretch>
        </p:blipFill>
        <p:spPr>
          <a:xfrm>
            <a:off x="5980922" y="1352355"/>
            <a:ext cx="5990254" cy="5197735"/>
          </a:xfrm>
          <a:prstGeom prst="rect">
            <a:avLst/>
          </a:prstGeom>
        </p:spPr>
      </p:pic>
    </p:spTree>
    <p:extLst>
      <p:ext uri="{BB962C8B-B14F-4D97-AF65-F5344CB8AC3E}">
        <p14:creationId xmlns:p14="http://schemas.microsoft.com/office/powerpoint/2010/main" val="1270675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275898-657B-4B03-A631-B368118A627F}"/>
              </a:ext>
            </a:extLst>
          </p:cNvPr>
          <p:cNvSpPr>
            <a:spLocks noGrp="1"/>
          </p:cNvSpPr>
          <p:nvPr>
            <p:ph type="title"/>
          </p:nvPr>
        </p:nvSpPr>
        <p:spPr>
          <a:xfrm>
            <a:off x="111967" y="74646"/>
            <a:ext cx="11952515" cy="830423"/>
          </a:xfrm>
        </p:spPr>
        <p:txBody>
          <a:bodyPr/>
          <a:lstStyle/>
          <a:p>
            <a:pPr algn="ctr"/>
            <a:r>
              <a:rPr lang="en-IN" b="1" dirty="0"/>
              <a:t>THE SIXTH PILLAR - HIGHLIGHTS</a:t>
            </a:r>
            <a:endParaRPr lang="en-IN" dirty="0"/>
          </a:p>
        </p:txBody>
      </p:sp>
      <p:graphicFrame>
        <p:nvGraphicFramePr>
          <p:cNvPr id="6" name="Content Placeholder 5">
            <a:extLst>
              <a:ext uri="{FF2B5EF4-FFF2-40B4-BE49-F238E27FC236}">
                <a16:creationId xmlns="" xmlns:a16="http://schemas.microsoft.com/office/drawing/2014/main" id="{2ADB0354-3214-4205-B3C5-90CEB2C98C92}"/>
              </a:ext>
            </a:extLst>
          </p:cNvPr>
          <p:cNvGraphicFramePr>
            <a:graphicFrameLocks noGrp="1"/>
          </p:cNvGraphicFramePr>
          <p:nvPr>
            <p:ph idx="1"/>
            <p:extLst>
              <p:ext uri="{D42A27DB-BD31-4B8C-83A1-F6EECF244321}">
                <p14:modId xmlns:p14="http://schemas.microsoft.com/office/powerpoint/2010/main" val="2970896200"/>
              </p:ext>
            </p:extLst>
          </p:nvPr>
        </p:nvGraphicFramePr>
        <p:xfrm>
          <a:off x="363895" y="1362269"/>
          <a:ext cx="11523306" cy="4805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 xmlns:a16="http://schemas.microsoft.com/office/drawing/2014/main" id="{F8D0440C-1E4C-43DE-9A42-AA3953A93F2F}"/>
              </a:ext>
            </a:extLst>
          </p:cNvPr>
          <p:cNvPicPr>
            <a:picLocks noChangeAspect="1"/>
          </p:cNvPicPr>
          <p:nvPr/>
        </p:nvPicPr>
        <p:blipFill>
          <a:blip r:embed="rId7" cstate="print"/>
          <a:stretch>
            <a:fillRect/>
          </a:stretch>
        </p:blipFill>
        <p:spPr>
          <a:xfrm>
            <a:off x="9467170" y="191540"/>
            <a:ext cx="824496" cy="713529"/>
          </a:xfrm>
          <a:prstGeom prst="rect">
            <a:avLst/>
          </a:prstGeom>
        </p:spPr>
      </p:pic>
    </p:spTree>
    <p:extLst>
      <p:ext uri="{BB962C8B-B14F-4D97-AF65-F5344CB8AC3E}">
        <p14:creationId xmlns:p14="http://schemas.microsoft.com/office/powerpoint/2010/main" val="2941449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 xmlns:a16="http://schemas.microsoft.com/office/drawing/2014/main" id="{32A3FB41-20A7-49E1-89D6-20B964C225C7}"/>
              </a:ext>
            </a:extLst>
          </p:cNvPr>
          <p:cNvGraphicFramePr>
            <a:graphicFrameLocks noGrp="1"/>
          </p:cNvGraphicFramePr>
          <p:nvPr>
            <p:ph idx="1"/>
            <p:extLst>
              <p:ext uri="{D42A27DB-BD31-4B8C-83A1-F6EECF244321}">
                <p14:modId xmlns:p14="http://schemas.microsoft.com/office/powerpoint/2010/main" val="1157538261"/>
              </p:ext>
            </p:extLst>
          </p:nvPr>
        </p:nvGraphicFramePr>
        <p:xfrm>
          <a:off x="382555" y="1642188"/>
          <a:ext cx="11290042" cy="3120700"/>
        </p:xfrm>
        <a:graphic>
          <a:graphicData uri="http://schemas.openxmlformats.org/drawingml/2006/table">
            <a:tbl>
              <a:tblPr firstRow="1" bandRow="1">
                <a:tableStyleId>{5C22544A-7EE6-4342-B048-85BDC9FD1C3A}</a:tableStyleId>
              </a:tblPr>
              <a:tblGrid>
                <a:gridCol w="2710543">
                  <a:extLst>
                    <a:ext uri="{9D8B030D-6E8A-4147-A177-3AD203B41FA5}">
                      <a16:colId xmlns="" xmlns:a16="http://schemas.microsoft.com/office/drawing/2014/main" val="2088578568"/>
                    </a:ext>
                  </a:extLst>
                </a:gridCol>
                <a:gridCol w="3102429">
                  <a:extLst>
                    <a:ext uri="{9D8B030D-6E8A-4147-A177-3AD203B41FA5}">
                      <a16:colId xmlns="" xmlns:a16="http://schemas.microsoft.com/office/drawing/2014/main" val="417502749"/>
                    </a:ext>
                  </a:extLst>
                </a:gridCol>
                <a:gridCol w="2883159">
                  <a:extLst>
                    <a:ext uri="{9D8B030D-6E8A-4147-A177-3AD203B41FA5}">
                      <a16:colId xmlns="" xmlns:a16="http://schemas.microsoft.com/office/drawing/2014/main" val="2536006111"/>
                    </a:ext>
                  </a:extLst>
                </a:gridCol>
                <a:gridCol w="2593911">
                  <a:extLst>
                    <a:ext uri="{9D8B030D-6E8A-4147-A177-3AD203B41FA5}">
                      <a16:colId xmlns="" xmlns:a16="http://schemas.microsoft.com/office/drawing/2014/main" val="2056277751"/>
                    </a:ext>
                  </a:extLst>
                </a:gridCol>
              </a:tblGrid>
              <a:tr h="455775">
                <a:tc>
                  <a:txBody>
                    <a:bodyPr/>
                    <a:lstStyle/>
                    <a:p>
                      <a:pPr algn="ctr"/>
                      <a:r>
                        <a:rPr lang="en-IN" sz="2400" dirty="0"/>
                        <a:t>ITEM</a:t>
                      </a:r>
                    </a:p>
                  </a:txBody>
                  <a:tcPr/>
                </a:tc>
                <a:tc>
                  <a:txBody>
                    <a:bodyPr/>
                    <a:lstStyle/>
                    <a:p>
                      <a:pPr algn="ctr"/>
                      <a:r>
                        <a:rPr lang="en-IN" sz="2400" dirty="0"/>
                        <a:t>ORIGINAL BE 2020-21</a:t>
                      </a:r>
                    </a:p>
                  </a:txBody>
                  <a:tcPr/>
                </a:tc>
                <a:tc>
                  <a:txBody>
                    <a:bodyPr/>
                    <a:lstStyle/>
                    <a:p>
                      <a:pPr algn="ctr"/>
                      <a:r>
                        <a:rPr lang="en-IN" sz="2400" dirty="0"/>
                        <a:t>RE 2020-21</a:t>
                      </a:r>
                    </a:p>
                  </a:txBody>
                  <a:tcPr/>
                </a:tc>
                <a:tc>
                  <a:txBody>
                    <a:bodyPr/>
                    <a:lstStyle/>
                    <a:p>
                      <a:pPr algn="ctr"/>
                      <a:r>
                        <a:rPr lang="en-IN" sz="2400" dirty="0"/>
                        <a:t>BE 2021-22</a:t>
                      </a:r>
                    </a:p>
                  </a:txBody>
                  <a:tcPr/>
                </a:tc>
                <a:extLst>
                  <a:ext uri="{0D108BD9-81ED-4DB2-BD59-A6C34878D82A}">
                    <a16:rowId xmlns="" xmlns:a16="http://schemas.microsoft.com/office/drawing/2014/main" val="3795331989"/>
                  </a:ext>
                </a:extLst>
              </a:tr>
              <a:tr h="874550">
                <a:tc>
                  <a:txBody>
                    <a:bodyPr/>
                    <a:lstStyle/>
                    <a:p>
                      <a:pPr algn="ctr"/>
                      <a:endParaRPr lang="en-IN" dirty="0"/>
                    </a:p>
                    <a:p>
                      <a:pPr algn="ctr"/>
                      <a:r>
                        <a:rPr lang="en-IN" dirty="0"/>
                        <a:t>EXPENDITURE</a:t>
                      </a:r>
                    </a:p>
                  </a:txBody>
                  <a:tcPr/>
                </a:tc>
                <a:tc>
                  <a:txBody>
                    <a:bodyPr/>
                    <a:lstStyle/>
                    <a:p>
                      <a:pPr algn="ctr"/>
                      <a:endParaRPr lang="en-IN" dirty="0"/>
                    </a:p>
                    <a:p>
                      <a:pPr algn="ctr"/>
                      <a:r>
                        <a:rPr lang="en-IN" dirty="0"/>
                        <a:t>Rs 30.42 lakh </a:t>
                      </a:r>
                      <a:r>
                        <a:rPr lang="en-IN" dirty="0" err="1" smtClean="0"/>
                        <a:t>Crs</a:t>
                      </a:r>
                      <a:endParaRPr lang="en-IN" dirty="0"/>
                    </a:p>
                  </a:txBody>
                  <a:tcPr/>
                </a:tc>
                <a:tc>
                  <a:txBody>
                    <a:bodyPr/>
                    <a:lstStyle/>
                    <a:p>
                      <a:pPr algn="ctr"/>
                      <a:endParaRPr lang="en-IN" dirty="0"/>
                    </a:p>
                    <a:p>
                      <a:pPr algn="ctr"/>
                      <a:r>
                        <a:rPr lang="en-IN" dirty="0"/>
                        <a:t>Rs 34.50 lakh </a:t>
                      </a:r>
                      <a:r>
                        <a:rPr lang="en-IN" dirty="0" err="1" smtClean="0"/>
                        <a:t>Crs</a:t>
                      </a:r>
                      <a:endParaRPr lang="en-IN" dirty="0"/>
                    </a:p>
                  </a:txBody>
                  <a:tcPr/>
                </a:tc>
                <a:tc>
                  <a:txBody>
                    <a:bodyPr/>
                    <a:lstStyle/>
                    <a:p>
                      <a:pPr algn="ctr"/>
                      <a:endParaRPr lang="en-IN" dirty="0"/>
                    </a:p>
                    <a:p>
                      <a:pPr algn="ctr"/>
                      <a:r>
                        <a:rPr lang="en-IN" dirty="0"/>
                        <a:t>Rs 34.83 lakh </a:t>
                      </a:r>
                      <a:r>
                        <a:rPr lang="en-IN" dirty="0" err="1" smtClean="0"/>
                        <a:t>Crs</a:t>
                      </a:r>
                      <a:endParaRPr lang="en-IN" dirty="0"/>
                    </a:p>
                  </a:txBody>
                  <a:tcPr/>
                </a:tc>
                <a:extLst>
                  <a:ext uri="{0D108BD9-81ED-4DB2-BD59-A6C34878D82A}">
                    <a16:rowId xmlns="" xmlns:a16="http://schemas.microsoft.com/office/drawing/2014/main" val="848551234"/>
                  </a:ext>
                </a:extLst>
              </a:tr>
              <a:tr h="874550">
                <a:tc>
                  <a:txBody>
                    <a:bodyPr/>
                    <a:lstStyle/>
                    <a:p>
                      <a:pPr algn="ctr"/>
                      <a:endParaRPr lang="en-IN" dirty="0"/>
                    </a:p>
                    <a:p>
                      <a:pPr algn="ctr"/>
                      <a:r>
                        <a:rPr lang="en-IN" dirty="0"/>
                        <a:t>CAPEX</a:t>
                      </a:r>
                    </a:p>
                  </a:txBody>
                  <a:tcPr/>
                </a:tc>
                <a:tc>
                  <a:txBody>
                    <a:bodyPr/>
                    <a:lstStyle/>
                    <a:p>
                      <a:pPr algn="ctr"/>
                      <a:endParaRPr lang="en-IN" dirty="0"/>
                    </a:p>
                    <a:p>
                      <a:pPr algn="ctr"/>
                      <a:r>
                        <a:rPr lang="en-IN" dirty="0"/>
                        <a:t>Rs 4.12 lakh </a:t>
                      </a:r>
                      <a:r>
                        <a:rPr lang="en-IN" dirty="0" err="1" smtClean="0"/>
                        <a:t>Crs</a:t>
                      </a:r>
                      <a:endParaRPr lang="en-IN" dirty="0"/>
                    </a:p>
                  </a:txBody>
                  <a:tcPr/>
                </a:tc>
                <a:tc>
                  <a:txBody>
                    <a:bodyPr/>
                    <a:lstStyle/>
                    <a:p>
                      <a:pPr algn="ctr"/>
                      <a:endParaRPr lang="en-IN" dirty="0"/>
                    </a:p>
                    <a:p>
                      <a:pPr algn="ctr"/>
                      <a:r>
                        <a:rPr lang="en-IN" dirty="0"/>
                        <a:t>Rs 4.39 lakh </a:t>
                      </a:r>
                      <a:r>
                        <a:rPr lang="en-IN" dirty="0" err="1" smtClean="0"/>
                        <a:t>Crs</a:t>
                      </a:r>
                      <a:endParaRPr lang="en-IN" dirty="0"/>
                    </a:p>
                  </a:txBody>
                  <a:tcPr/>
                </a:tc>
                <a:tc>
                  <a:txBody>
                    <a:bodyPr/>
                    <a:lstStyle/>
                    <a:p>
                      <a:pPr algn="ctr"/>
                      <a:endParaRPr lang="en-IN" dirty="0"/>
                    </a:p>
                    <a:p>
                      <a:pPr algn="ctr"/>
                      <a:r>
                        <a:rPr lang="en-IN" dirty="0"/>
                        <a:t>Rs 5.5 lakh </a:t>
                      </a:r>
                      <a:r>
                        <a:rPr lang="en-IN" dirty="0" err="1" smtClean="0"/>
                        <a:t>Crs</a:t>
                      </a:r>
                      <a:endParaRPr lang="en-IN" dirty="0"/>
                    </a:p>
                  </a:txBody>
                  <a:tcPr/>
                </a:tc>
                <a:extLst>
                  <a:ext uri="{0D108BD9-81ED-4DB2-BD59-A6C34878D82A}">
                    <a16:rowId xmlns="" xmlns:a16="http://schemas.microsoft.com/office/drawing/2014/main" val="3769299212"/>
                  </a:ext>
                </a:extLst>
              </a:tr>
              <a:tr h="911549">
                <a:tc>
                  <a:txBody>
                    <a:bodyPr/>
                    <a:lstStyle/>
                    <a:p>
                      <a:pPr algn="ctr"/>
                      <a:endParaRPr lang="en-IN" dirty="0"/>
                    </a:p>
                    <a:p>
                      <a:pPr algn="ctr"/>
                      <a:r>
                        <a:rPr lang="en-IN" dirty="0"/>
                        <a:t>FISCAL DEFICIT</a:t>
                      </a:r>
                    </a:p>
                    <a:p>
                      <a:pPr algn="ctr"/>
                      <a:r>
                        <a:rPr lang="en-IN" dirty="0"/>
                        <a:t>(as percent of GDP)</a:t>
                      </a:r>
                    </a:p>
                  </a:txBody>
                  <a:tcPr/>
                </a:tc>
                <a:tc>
                  <a:txBody>
                    <a:bodyPr/>
                    <a:lstStyle/>
                    <a:p>
                      <a:pPr algn="ctr"/>
                      <a:endParaRPr lang="en-IN" dirty="0"/>
                    </a:p>
                    <a:p>
                      <a:pPr algn="ctr"/>
                      <a:r>
                        <a:rPr lang="en-IN" dirty="0"/>
                        <a:t>-</a:t>
                      </a:r>
                    </a:p>
                  </a:txBody>
                  <a:tcPr/>
                </a:tc>
                <a:tc>
                  <a:txBody>
                    <a:bodyPr/>
                    <a:lstStyle/>
                    <a:p>
                      <a:pPr algn="ctr"/>
                      <a:endParaRPr lang="en-IN" dirty="0"/>
                    </a:p>
                    <a:p>
                      <a:pPr algn="ctr"/>
                      <a:r>
                        <a:rPr lang="en-IN" dirty="0"/>
                        <a:t>9.5%</a:t>
                      </a:r>
                    </a:p>
                  </a:txBody>
                  <a:tcPr/>
                </a:tc>
                <a:tc>
                  <a:txBody>
                    <a:bodyPr/>
                    <a:lstStyle/>
                    <a:p>
                      <a:pPr algn="ctr"/>
                      <a:endParaRPr lang="en-IN" dirty="0"/>
                    </a:p>
                    <a:p>
                      <a:pPr algn="ctr"/>
                      <a:r>
                        <a:rPr lang="en-IN" dirty="0"/>
                        <a:t>6.8%</a:t>
                      </a:r>
                    </a:p>
                    <a:p>
                      <a:pPr algn="ctr"/>
                      <a:endParaRPr lang="en-IN" dirty="0"/>
                    </a:p>
                  </a:txBody>
                  <a:tcPr/>
                </a:tc>
                <a:extLst>
                  <a:ext uri="{0D108BD9-81ED-4DB2-BD59-A6C34878D82A}">
                    <a16:rowId xmlns="" xmlns:a16="http://schemas.microsoft.com/office/drawing/2014/main" val="24761693"/>
                  </a:ext>
                </a:extLst>
              </a:tr>
            </a:tbl>
          </a:graphicData>
        </a:graphic>
      </p:graphicFrame>
      <p:sp>
        <p:nvSpPr>
          <p:cNvPr id="5" name="Title 3">
            <a:extLst>
              <a:ext uri="{FF2B5EF4-FFF2-40B4-BE49-F238E27FC236}">
                <a16:creationId xmlns="" xmlns:a16="http://schemas.microsoft.com/office/drawing/2014/main" id="{C0173260-BFA6-45E6-BC6B-2DF59EBDC589}"/>
              </a:ext>
            </a:extLst>
          </p:cNvPr>
          <p:cNvSpPr>
            <a:spLocks noGrp="1"/>
          </p:cNvSpPr>
          <p:nvPr>
            <p:ph type="title"/>
          </p:nvPr>
        </p:nvSpPr>
        <p:spPr>
          <a:xfrm>
            <a:off x="242596" y="167951"/>
            <a:ext cx="11644604" cy="1203649"/>
          </a:xfrm>
          <a:prstGeom prst="roundRect">
            <a:avLst/>
          </a:prstGeom>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r>
              <a:rPr lang="en-IN" sz="4000" b="1" dirty="0"/>
              <a:t>FISCAL POSITION</a:t>
            </a:r>
          </a:p>
        </p:txBody>
      </p:sp>
      <p:sp>
        <p:nvSpPr>
          <p:cNvPr id="7" name="Rectangle 6">
            <a:extLst>
              <a:ext uri="{FF2B5EF4-FFF2-40B4-BE49-F238E27FC236}">
                <a16:creationId xmlns="" xmlns:a16="http://schemas.microsoft.com/office/drawing/2014/main" id="{A3645274-032C-4638-A118-DD465C2456BA}"/>
              </a:ext>
            </a:extLst>
          </p:cNvPr>
          <p:cNvSpPr/>
          <p:nvPr/>
        </p:nvSpPr>
        <p:spPr>
          <a:xfrm>
            <a:off x="382555" y="4907902"/>
            <a:ext cx="11290042" cy="1782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IN" sz="2100" dirty="0"/>
              <a:t>Gross borrowing from the market for the next year to be around 12 lakh </a:t>
            </a:r>
            <a:r>
              <a:rPr lang="en-IN" sz="2100" dirty="0" err="1" smtClean="0"/>
              <a:t>Crs</a:t>
            </a:r>
            <a:r>
              <a:rPr lang="en-IN" sz="2100" dirty="0" smtClean="0"/>
              <a:t>.</a:t>
            </a:r>
            <a:endParaRPr lang="en-IN" sz="2100" dirty="0"/>
          </a:p>
          <a:p>
            <a:pPr marL="285750" indent="-285750">
              <a:buFont typeface="Arial" panose="020B0604020202020204" pitchFamily="34" charset="0"/>
              <a:buChar char="•"/>
            </a:pPr>
            <a:r>
              <a:rPr lang="en-IN" sz="2100" dirty="0"/>
              <a:t>Plan to continue on the path of fiscal consolidation – Targeted fiscal deficit by 2025-2026 is 4.5%</a:t>
            </a:r>
          </a:p>
          <a:p>
            <a:pPr marL="285750" indent="-285750">
              <a:buFont typeface="Arial" panose="020B0604020202020204" pitchFamily="34" charset="0"/>
              <a:buChar char="•"/>
            </a:pPr>
            <a:r>
              <a:rPr lang="en-IN" sz="2100" dirty="0"/>
              <a:t>Planning to achieve by Monetisation of assets including public sector enterprises and Land.</a:t>
            </a:r>
          </a:p>
        </p:txBody>
      </p:sp>
    </p:spTree>
    <p:extLst>
      <p:ext uri="{BB962C8B-B14F-4D97-AF65-F5344CB8AC3E}">
        <p14:creationId xmlns:p14="http://schemas.microsoft.com/office/powerpoint/2010/main" val="265970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3EC4CDCF-D9BF-4B15-93ED-F2ADB1CCED1C}"/>
              </a:ext>
            </a:extLst>
          </p:cNvPr>
          <p:cNvPicPr>
            <a:picLocks noChangeAspect="1"/>
          </p:cNvPicPr>
          <p:nvPr/>
        </p:nvPicPr>
        <p:blipFill>
          <a:blip r:embed="rId2"/>
          <a:stretch>
            <a:fillRect/>
          </a:stretch>
        </p:blipFill>
        <p:spPr>
          <a:xfrm>
            <a:off x="10632" y="1066800"/>
            <a:ext cx="12191999" cy="5791200"/>
          </a:xfrm>
          <a:prstGeom prst="rect">
            <a:avLst/>
          </a:prstGeom>
        </p:spPr>
      </p:pic>
      <p:sp>
        <p:nvSpPr>
          <p:cNvPr id="2" name="Title 1">
            <a:extLst>
              <a:ext uri="{FF2B5EF4-FFF2-40B4-BE49-F238E27FC236}">
                <a16:creationId xmlns="" xmlns:a16="http://schemas.microsoft.com/office/drawing/2014/main" id="{0063C6A8-86A5-4A4B-855C-CA0F7773250A}"/>
              </a:ext>
            </a:extLst>
          </p:cNvPr>
          <p:cNvSpPr>
            <a:spLocks noGrp="1"/>
          </p:cNvSpPr>
          <p:nvPr>
            <p:ph type="title"/>
          </p:nvPr>
        </p:nvSpPr>
        <p:spPr>
          <a:xfrm>
            <a:off x="0" y="0"/>
            <a:ext cx="12191999" cy="1138336"/>
          </a:xfrm>
        </p:spPr>
        <p:txBody>
          <a:bodyPr>
            <a:normAutofit fontScale="90000"/>
          </a:bodyPr>
          <a:lstStyle/>
          <a:p>
            <a:pPr algn="ctr"/>
            <a:r>
              <a:rPr lang="en-IN" sz="4800" b="1" dirty="0"/>
              <a:t/>
            </a:r>
            <a:br>
              <a:rPr lang="en-IN" sz="4800" b="1" dirty="0"/>
            </a:br>
            <a:r>
              <a:rPr lang="en-IN" sz="6700" b="1" dirty="0"/>
              <a:t>DIRECT TAX PROPOSALS</a:t>
            </a:r>
            <a:r>
              <a:rPr lang="en-IN" sz="4800" b="1" dirty="0"/>
              <a:t/>
            </a:r>
            <a:br>
              <a:rPr lang="en-IN" sz="4800" b="1" dirty="0"/>
            </a:br>
            <a:endParaRPr lang="en-IN" sz="4800" b="1" dirty="0"/>
          </a:p>
        </p:txBody>
      </p:sp>
    </p:spTree>
    <p:extLst>
      <p:ext uri="{BB962C8B-B14F-4D97-AF65-F5344CB8AC3E}">
        <p14:creationId xmlns:p14="http://schemas.microsoft.com/office/powerpoint/2010/main" val="2208381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81BF07-AEDE-4EA2-8AE4-BF2D5429A0CB}"/>
              </a:ext>
            </a:extLst>
          </p:cNvPr>
          <p:cNvSpPr>
            <a:spLocks noGrp="1"/>
          </p:cNvSpPr>
          <p:nvPr>
            <p:ph type="title"/>
          </p:nvPr>
        </p:nvSpPr>
        <p:spPr>
          <a:xfrm>
            <a:off x="191387" y="1"/>
            <a:ext cx="11759608" cy="882502"/>
          </a:xfrm>
        </p:spPr>
        <p:txBody>
          <a:bodyPr/>
          <a:lstStyle/>
          <a:p>
            <a:pPr algn="ctr"/>
            <a:r>
              <a:rPr lang="en-IN" b="1" dirty="0"/>
              <a:t>DIRECT TAXES – KEY CHANGES</a:t>
            </a:r>
          </a:p>
        </p:txBody>
      </p:sp>
      <p:graphicFrame>
        <p:nvGraphicFramePr>
          <p:cNvPr id="4" name="Content Placeholder 3">
            <a:extLst>
              <a:ext uri="{FF2B5EF4-FFF2-40B4-BE49-F238E27FC236}">
                <a16:creationId xmlns="" xmlns:a16="http://schemas.microsoft.com/office/drawing/2014/main" id="{E3916FF3-DA19-4460-8600-B92C13AA5B6C}"/>
              </a:ext>
            </a:extLst>
          </p:cNvPr>
          <p:cNvGraphicFramePr>
            <a:graphicFrameLocks noGrp="1"/>
          </p:cNvGraphicFramePr>
          <p:nvPr>
            <p:ph idx="1"/>
            <p:extLst>
              <p:ext uri="{D42A27DB-BD31-4B8C-83A1-F6EECF244321}">
                <p14:modId xmlns:p14="http://schemas.microsoft.com/office/powerpoint/2010/main" val="3205743452"/>
              </p:ext>
            </p:extLst>
          </p:nvPr>
        </p:nvGraphicFramePr>
        <p:xfrm>
          <a:off x="404038" y="1722473"/>
          <a:ext cx="11344940" cy="4805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 xmlns:a16="http://schemas.microsoft.com/office/drawing/2014/main" id="{AE7DFAB8-1696-44D0-9C64-BFFC2CBB44DE}"/>
              </a:ext>
            </a:extLst>
          </p:cNvPr>
          <p:cNvSpPr/>
          <p:nvPr/>
        </p:nvSpPr>
        <p:spPr>
          <a:xfrm>
            <a:off x="404037" y="988828"/>
            <a:ext cx="11366205" cy="111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solidFill>
                  <a:srgbClr val="FFFF00"/>
                </a:solidFill>
              </a:rPr>
              <a:t>FOR UNDERSTANDING, PROPOSALS MADE IN THE AREA OF DIRECT TAXES IN THE BUDGET 2021 ARE GROUPED AS UNDER</a:t>
            </a:r>
          </a:p>
        </p:txBody>
      </p:sp>
    </p:spTree>
    <p:extLst>
      <p:ext uri="{BB962C8B-B14F-4D97-AF65-F5344CB8AC3E}">
        <p14:creationId xmlns:p14="http://schemas.microsoft.com/office/powerpoint/2010/main" val="2307516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DA3B0B-28B9-4FAD-98EF-2C0F0C7CC663}"/>
              </a:ext>
            </a:extLst>
          </p:cNvPr>
          <p:cNvSpPr>
            <a:spLocks noGrp="1"/>
          </p:cNvSpPr>
          <p:nvPr>
            <p:ph type="title"/>
          </p:nvPr>
        </p:nvSpPr>
        <p:spPr>
          <a:xfrm>
            <a:off x="1" y="1"/>
            <a:ext cx="12192000" cy="808073"/>
          </a:xfrm>
        </p:spPr>
        <p:txBody>
          <a:bodyPr/>
          <a:lstStyle/>
          <a:p>
            <a:pPr algn="ctr"/>
            <a:r>
              <a:rPr lang="en-IN" b="1" dirty="0"/>
              <a:t>DIRECT TAXES – KEY CHANGES</a:t>
            </a:r>
          </a:p>
        </p:txBody>
      </p:sp>
      <p:sp>
        <p:nvSpPr>
          <p:cNvPr id="9" name="Rectangle 8">
            <a:extLst>
              <a:ext uri="{FF2B5EF4-FFF2-40B4-BE49-F238E27FC236}">
                <a16:creationId xmlns="" xmlns:a16="http://schemas.microsoft.com/office/drawing/2014/main" id="{9DF0031D-F002-433A-930D-3F34DABEAF39}"/>
              </a:ext>
            </a:extLst>
          </p:cNvPr>
          <p:cNvSpPr/>
          <p:nvPr/>
        </p:nvSpPr>
        <p:spPr>
          <a:xfrm>
            <a:off x="435935" y="691116"/>
            <a:ext cx="11227981" cy="92503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“INCOME FROM SALARY’</a:t>
            </a:r>
          </a:p>
        </p:txBody>
      </p:sp>
      <p:sp>
        <p:nvSpPr>
          <p:cNvPr id="10" name="TextBox 9">
            <a:extLst>
              <a:ext uri="{FF2B5EF4-FFF2-40B4-BE49-F238E27FC236}">
                <a16:creationId xmlns="" xmlns:a16="http://schemas.microsoft.com/office/drawing/2014/main" id="{1DD5BDF9-5F00-4155-8142-C25826A75C82}"/>
              </a:ext>
            </a:extLst>
          </p:cNvPr>
          <p:cNvSpPr txBox="1"/>
          <p:nvPr/>
        </p:nvSpPr>
        <p:spPr>
          <a:xfrm>
            <a:off x="435934" y="1722474"/>
            <a:ext cx="11227981" cy="5509200"/>
          </a:xfrm>
          <a:prstGeom prst="rect">
            <a:avLst/>
          </a:prstGeom>
          <a:noFill/>
        </p:spPr>
        <p:txBody>
          <a:bodyPr wrap="square" rtlCol="0">
            <a:spAutoFit/>
          </a:bodyPr>
          <a:lstStyle/>
          <a:p>
            <a:pPr marL="285750" indent="-285750" algn="just">
              <a:buFont typeface="Arial" panose="020B0604020202020204" pitchFamily="34" charset="0"/>
              <a:buChar char="•"/>
            </a:pPr>
            <a:r>
              <a:rPr lang="en-IN" sz="2200" b="1" u="sng" dirty="0">
                <a:solidFill>
                  <a:srgbClr val="FFFF00"/>
                </a:solidFill>
              </a:rPr>
              <a:t>Exemption for cash allowance received in lieu of LTC – Sec 10(5)</a:t>
            </a:r>
          </a:p>
          <a:p>
            <a:pPr algn="just"/>
            <a:r>
              <a:rPr lang="en-IN" sz="2200" b="1" dirty="0"/>
              <a:t>	</a:t>
            </a:r>
            <a:r>
              <a:rPr lang="en-IN" sz="2200" dirty="0"/>
              <a:t>Cash allowance received in respect of LTC from an employer shall be allowed as exemption 	provided the same 	should be used by the </a:t>
            </a:r>
            <a:r>
              <a:rPr lang="en-IN" sz="2200" dirty="0" err="1"/>
              <a:t>assessee</a:t>
            </a:r>
            <a:r>
              <a:rPr lang="en-IN" sz="2200" dirty="0"/>
              <a:t> or a member of his family during the 	period from 12.10.2020 to 31.03.2021 on goods or services which attract GST at 12 </a:t>
            </a:r>
            <a:r>
              <a:rPr lang="en-IN" sz="2200" dirty="0" err="1" smtClean="0"/>
              <a:t>percent</a:t>
            </a:r>
            <a:r>
              <a:rPr lang="en-IN" sz="2200" dirty="0" smtClean="0"/>
              <a:t> 	or more. Payment should be made in electronic mode or account payee cheque/DD. Also, the 	maximum amount of 	exemption is limited to </a:t>
            </a:r>
            <a:r>
              <a:rPr lang="en-IN" sz="2200" dirty="0" err="1" smtClean="0"/>
              <a:t>Rs</a:t>
            </a:r>
            <a:r>
              <a:rPr lang="en-IN" sz="2200" dirty="0" smtClean="0"/>
              <a:t> 36,000/- per person or 1/3</a:t>
            </a:r>
            <a:r>
              <a:rPr lang="en-IN" sz="2200" baseline="30000" dirty="0" smtClean="0"/>
              <a:t>rd</a:t>
            </a:r>
            <a:r>
              <a:rPr lang="en-IN" sz="2200" dirty="0" smtClean="0"/>
              <a:t> of 	expenditure whichever is less.(only for AY 21-22)</a:t>
            </a:r>
            <a:endParaRPr lang="en-IN" sz="2200" dirty="0"/>
          </a:p>
          <a:p>
            <a:pPr algn="just"/>
            <a:endParaRPr lang="en-IN" sz="2200" b="1" dirty="0"/>
          </a:p>
          <a:p>
            <a:pPr algn="just"/>
            <a:r>
              <a:rPr lang="en-IN" sz="2200" dirty="0"/>
              <a:t>	[</a:t>
            </a:r>
            <a:r>
              <a:rPr lang="en-IN" sz="2200" b="1" dirty="0"/>
              <a:t>Reason for proposed amendment - </a:t>
            </a:r>
            <a:r>
              <a:rPr lang="en-IN" sz="2200" dirty="0"/>
              <a:t>Due to </a:t>
            </a:r>
            <a:r>
              <a:rPr lang="en-IN" sz="2200" dirty="0" err="1"/>
              <a:t>Covid</a:t>
            </a:r>
            <a:r>
              <a:rPr lang="en-IN" sz="2200" dirty="0"/>
              <a:t> 19 Pandemic – employees have not been 	able to avail the </a:t>
            </a:r>
            <a:r>
              <a:rPr lang="en-IN" sz="2200" dirty="0" smtClean="0"/>
              <a:t>LTC benefit and tax concession </a:t>
            </a:r>
            <a:r>
              <a:rPr lang="en-IN" sz="2200" dirty="0"/>
              <a:t>in the current block of 2018-2021]</a:t>
            </a:r>
          </a:p>
          <a:p>
            <a:pPr algn="just"/>
            <a:endParaRPr lang="en-IN" sz="2200" dirty="0">
              <a:solidFill>
                <a:srgbClr val="FFFF00"/>
              </a:solidFill>
            </a:endParaRPr>
          </a:p>
          <a:p>
            <a:pPr marL="342900" indent="-342900" algn="just">
              <a:buFont typeface="Arial" panose="020B0604020202020204" pitchFamily="34" charset="0"/>
              <a:buChar char="•"/>
            </a:pPr>
            <a:r>
              <a:rPr lang="en-IN" sz="2200" b="1" u="sng" dirty="0">
                <a:solidFill>
                  <a:srgbClr val="FFFF00"/>
                </a:solidFill>
              </a:rPr>
              <a:t>Taxability of Interest on Provident </a:t>
            </a:r>
            <a:r>
              <a:rPr lang="en-IN" sz="2200" b="1" u="sng" dirty="0" smtClean="0">
                <a:solidFill>
                  <a:srgbClr val="FFFF00"/>
                </a:solidFill>
              </a:rPr>
              <a:t>Fund-Sec 10(11) and 10(12)</a:t>
            </a:r>
            <a:endParaRPr lang="en-IN" sz="2200" b="1" u="sng" dirty="0">
              <a:solidFill>
                <a:srgbClr val="FFFF00"/>
              </a:solidFill>
            </a:endParaRPr>
          </a:p>
          <a:p>
            <a:pPr algn="just"/>
            <a:r>
              <a:rPr lang="en-IN" sz="2200" dirty="0"/>
              <a:t>	Interest accrued during the previous year on PF contributions made by employees in excess 	of Rs 2,50,000/- in a previous </a:t>
            </a:r>
            <a:r>
              <a:rPr lang="en-IN" sz="2200" dirty="0" smtClean="0"/>
              <a:t>year commencing from 1 April 2021 </a:t>
            </a:r>
            <a:r>
              <a:rPr lang="en-IN" sz="2200" dirty="0"/>
              <a:t>is proposed to </a:t>
            </a:r>
            <a:r>
              <a:rPr lang="en-IN" sz="2200" dirty="0" smtClean="0"/>
              <a:t>be made 	taxable</a:t>
            </a:r>
            <a:r>
              <a:rPr lang="en-IN" sz="2200" dirty="0"/>
              <a:t>.</a:t>
            </a:r>
          </a:p>
          <a:p>
            <a:pPr algn="just"/>
            <a:r>
              <a:rPr lang="en-IN" sz="2200" b="1" dirty="0"/>
              <a:t>	</a:t>
            </a:r>
          </a:p>
        </p:txBody>
      </p:sp>
    </p:spTree>
    <p:extLst>
      <p:ext uri="{BB962C8B-B14F-4D97-AF65-F5344CB8AC3E}">
        <p14:creationId xmlns:p14="http://schemas.microsoft.com/office/powerpoint/2010/main" val="1655125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D9B22C-BA9A-48F2-B529-6C1B7F504718}"/>
              </a:ext>
            </a:extLst>
          </p:cNvPr>
          <p:cNvSpPr>
            <a:spLocks noGrp="1"/>
          </p:cNvSpPr>
          <p:nvPr>
            <p:ph type="title"/>
          </p:nvPr>
        </p:nvSpPr>
        <p:spPr>
          <a:xfrm>
            <a:off x="373225" y="177283"/>
            <a:ext cx="11280710" cy="1352938"/>
          </a:xfrm>
        </p:spPr>
        <p:txBody>
          <a:bodyPr>
            <a:normAutofit/>
          </a:bodyPr>
          <a:lstStyle/>
          <a:p>
            <a:pPr algn="ctr"/>
            <a:r>
              <a:rPr lang="en-IN" sz="6000" b="1" dirty="0"/>
              <a:t>THE SIX PILLARS</a:t>
            </a:r>
          </a:p>
        </p:txBody>
      </p:sp>
      <p:graphicFrame>
        <p:nvGraphicFramePr>
          <p:cNvPr id="4" name="Content Placeholder 3">
            <a:extLst>
              <a:ext uri="{FF2B5EF4-FFF2-40B4-BE49-F238E27FC236}">
                <a16:creationId xmlns="" xmlns:a16="http://schemas.microsoft.com/office/drawing/2014/main" id="{6DD5B410-ADA0-4117-B639-CAEF334C5236}"/>
              </a:ext>
            </a:extLst>
          </p:cNvPr>
          <p:cNvGraphicFramePr>
            <a:graphicFrameLocks noGrp="1"/>
          </p:cNvGraphicFramePr>
          <p:nvPr>
            <p:ph idx="1"/>
            <p:extLst>
              <p:ext uri="{D42A27DB-BD31-4B8C-83A1-F6EECF244321}">
                <p14:modId xmlns:p14="http://schemas.microsoft.com/office/powerpoint/2010/main" val="3419795403"/>
              </p:ext>
            </p:extLst>
          </p:nvPr>
        </p:nvGraphicFramePr>
        <p:xfrm>
          <a:off x="685800" y="2141538"/>
          <a:ext cx="1066955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3554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356360"/>
            <a:ext cx="11804266" cy="5501639"/>
          </a:xfrm>
        </p:spPr>
        <p:txBody>
          <a:bodyPr>
            <a:normAutofit lnSpcReduction="10000"/>
          </a:bodyPr>
          <a:lstStyle/>
          <a:p>
            <a:pPr algn="just"/>
            <a:r>
              <a:rPr lang="en-IN" sz="2200" b="1" u="sng" dirty="0">
                <a:solidFill>
                  <a:srgbClr val="FFFF00"/>
                </a:solidFill>
              </a:rPr>
              <a:t>NO MAT on Dividend Income of a Foreign </a:t>
            </a:r>
            <a:r>
              <a:rPr lang="en-IN" sz="2200" b="1" u="sng" dirty="0" smtClean="0">
                <a:solidFill>
                  <a:srgbClr val="FFFF00"/>
                </a:solidFill>
              </a:rPr>
              <a:t>Company –Sec 115JB</a:t>
            </a:r>
            <a:endParaRPr lang="en-IN" sz="2200" b="1" u="sng" dirty="0">
              <a:solidFill>
                <a:srgbClr val="FFFF00"/>
              </a:solidFill>
            </a:endParaRPr>
          </a:p>
          <a:p>
            <a:pPr marL="0" indent="0" algn="just">
              <a:buNone/>
            </a:pPr>
            <a:r>
              <a:rPr lang="en-IN" sz="2200" dirty="0">
                <a:solidFill>
                  <a:srgbClr val="FFFF00"/>
                </a:solidFill>
              </a:rPr>
              <a:t>	</a:t>
            </a:r>
            <a:r>
              <a:rPr lang="en-IN" sz="2200" dirty="0"/>
              <a:t>Dividend received by a Foreign Company on its investments in India shall be excluded for 	calculation of book profit in case the tax payable on such dividend income is less than MAT 	liability on account of concessional tax rate provided under DTAA</a:t>
            </a:r>
            <a:r>
              <a:rPr lang="en-IN" sz="2200" dirty="0" smtClean="0"/>
              <a:t>.</a:t>
            </a:r>
          </a:p>
          <a:p>
            <a:pPr marL="0" indent="0" algn="just">
              <a:buNone/>
            </a:pPr>
            <a:r>
              <a:rPr lang="en-IN" sz="2200" dirty="0" smtClean="0"/>
              <a:t>	Similarly, where income of the past year is included in the total income on account of APA u/s 	92CC or on account of secondary adjustment u/s 92CE,the AO shall </a:t>
            </a:r>
            <a:r>
              <a:rPr lang="en-IN" sz="2200" dirty="0" err="1" smtClean="0"/>
              <a:t>recompute</a:t>
            </a:r>
            <a:r>
              <a:rPr lang="en-IN" sz="2200" dirty="0" smtClean="0"/>
              <a:t>  the book profit of 	the earlier year, on an application made by the </a:t>
            </a:r>
            <a:r>
              <a:rPr lang="en-IN" sz="2200" dirty="0" err="1" smtClean="0"/>
              <a:t>assessee</a:t>
            </a:r>
            <a:r>
              <a:rPr lang="en-IN" sz="2200" dirty="0" smtClean="0"/>
              <a:t> u/s 154 and the time limit shall be 	reckoned from the date of application.</a:t>
            </a:r>
            <a:endParaRPr lang="en-IN" sz="2200" dirty="0"/>
          </a:p>
          <a:p>
            <a:pPr marL="0" indent="0" algn="just">
              <a:buNone/>
            </a:pPr>
            <a:endParaRPr lang="en-IN" sz="2200" b="1" u="sng" dirty="0">
              <a:solidFill>
                <a:srgbClr val="FFFF00"/>
              </a:solidFill>
            </a:endParaRPr>
          </a:p>
          <a:p>
            <a:pPr algn="just"/>
            <a:r>
              <a:rPr lang="en-IN" sz="2200" b="1" u="sng" dirty="0">
                <a:solidFill>
                  <a:srgbClr val="FFFF00"/>
                </a:solidFill>
              </a:rPr>
              <a:t>No Deduction for </a:t>
            </a:r>
            <a:r>
              <a:rPr lang="en-IN" sz="2200" b="1" u="sng" dirty="0" smtClean="0">
                <a:solidFill>
                  <a:srgbClr val="FFFF00"/>
                </a:solidFill>
              </a:rPr>
              <a:t>employees’ </a:t>
            </a:r>
            <a:r>
              <a:rPr lang="en-IN" sz="2200" b="1" u="sng" dirty="0">
                <a:solidFill>
                  <a:srgbClr val="FFFF00"/>
                </a:solidFill>
              </a:rPr>
              <a:t>contribution towards welfare fund if not deposited before due date</a:t>
            </a:r>
          </a:p>
          <a:p>
            <a:pPr marL="0" indent="0" algn="just">
              <a:buNone/>
            </a:pPr>
            <a:r>
              <a:rPr lang="en-IN" sz="2200" dirty="0">
                <a:solidFill>
                  <a:srgbClr val="FFFF00"/>
                </a:solidFill>
              </a:rPr>
              <a:t>	</a:t>
            </a:r>
            <a:r>
              <a:rPr lang="en-IN" sz="2200" dirty="0"/>
              <a:t>The deduction u/s </a:t>
            </a:r>
            <a:r>
              <a:rPr lang="en-IN" sz="2200" dirty="0" smtClean="0"/>
              <a:t>36(1)(</a:t>
            </a:r>
            <a:r>
              <a:rPr lang="en-IN" sz="2200" dirty="0" err="1" smtClean="0"/>
              <a:t>va</a:t>
            </a:r>
            <a:r>
              <a:rPr lang="en-IN" sz="2200" dirty="0" smtClean="0"/>
              <a:t>) in respect of employees’ contribution to PF/ESI </a:t>
            </a:r>
            <a:r>
              <a:rPr lang="en-IN" sz="2200" dirty="0"/>
              <a:t>shall be allowed only if </a:t>
            </a:r>
            <a:r>
              <a:rPr lang="en-IN" sz="2200" dirty="0" smtClean="0"/>
              <a:t>	such </a:t>
            </a:r>
            <a:r>
              <a:rPr lang="en-IN" sz="2200" dirty="0"/>
              <a:t>sum is credited to </a:t>
            </a:r>
            <a:r>
              <a:rPr lang="en-IN" sz="2200" dirty="0" smtClean="0"/>
              <a:t>employees’ </a:t>
            </a:r>
            <a:r>
              <a:rPr lang="en-IN" sz="2200" dirty="0"/>
              <a:t>account in 	the relevant fund on or before the due date </a:t>
            </a:r>
            <a:r>
              <a:rPr lang="en-IN" sz="2200" dirty="0" smtClean="0"/>
              <a:t>	prescribed </a:t>
            </a:r>
            <a:r>
              <a:rPr lang="en-IN" sz="2200" dirty="0"/>
              <a:t>under the relevant </a:t>
            </a:r>
            <a:r>
              <a:rPr lang="en-IN" sz="2200" dirty="0" smtClean="0"/>
              <a:t>Act. </a:t>
            </a:r>
            <a:endParaRPr lang="en-IN" sz="2200" dirty="0"/>
          </a:p>
          <a:p>
            <a:pPr marL="0" indent="0" algn="just">
              <a:buNone/>
            </a:pPr>
            <a:r>
              <a:rPr lang="en-IN" sz="2200" dirty="0" smtClean="0"/>
              <a:t>	Cases overruled – </a:t>
            </a:r>
            <a:r>
              <a:rPr lang="en-IN" sz="2200" dirty="0" err="1" smtClean="0"/>
              <a:t>Vinay</a:t>
            </a:r>
            <a:r>
              <a:rPr lang="en-IN" sz="2200" dirty="0" smtClean="0"/>
              <a:t> cements Ltd 213 CTR 268, </a:t>
            </a:r>
            <a:r>
              <a:rPr lang="en-IN" sz="2200" dirty="0" err="1" smtClean="0"/>
              <a:t>Alom</a:t>
            </a:r>
            <a:r>
              <a:rPr lang="en-IN" sz="2200" dirty="0" smtClean="0"/>
              <a:t> Extrusions Ltd 319 ITR 306</a:t>
            </a:r>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598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“PROFIT AND GAINS FROM BUSINESS OR PROFESSION”</a:t>
            </a:r>
          </a:p>
        </p:txBody>
      </p:sp>
    </p:spTree>
    <p:extLst>
      <p:ext uri="{BB962C8B-B14F-4D97-AF65-F5344CB8AC3E}">
        <p14:creationId xmlns:p14="http://schemas.microsoft.com/office/powerpoint/2010/main" val="1694537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137160" y="1447801"/>
            <a:ext cx="11932920" cy="5410198"/>
          </a:xfrm>
        </p:spPr>
        <p:txBody>
          <a:bodyPr>
            <a:normAutofit/>
          </a:bodyPr>
          <a:lstStyle/>
          <a:p>
            <a:pPr algn="just"/>
            <a:r>
              <a:rPr lang="en-IN" sz="2200" b="1" u="sng" dirty="0">
                <a:solidFill>
                  <a:srgbClr val="FFFF00"/>
                </a:solidFill>
              </a:rPr>
              <a:t>Presumptive taxation scheme </a:t>
            </a:r>
            <a:r>
              <a:rPr lang="en-IN" sz="2200" b="1" u="sng" dirty="0" smtClean="0">
                <a:solidFill>
                  <a:srgbClr val="FFFF00"/>
                </a:solidFill>
              </a:rPr>
              <a:t>u/s 44ADA </a:t>
            </a:r>
            <a:r>
              <a:rPr lang="en-IN" sz="2200" b="1" u="sng" dirty="0">
                <a:solidFill>
                  <a:srgbClr val="FFFF00"/>
                </a:solidFill>
              </a:rPr>
              <a:t>not eligible for </a:t>
            </a:r>
            <a:r>
              <a:rPr lang="en-IN" sz="2200" b="1" u="sng" dirty="0" smtClean="0">
                <a:solidFill>
                  <a:srgbClr val="FFFF00"/>
                </a:solidFill>
              </a:rPr>
              <a:t>LLPs</a:t>
            </a:r>
            <a:endParaRPr lang="en-IN" sz="2200" b="1" u="sng" dirty="0">
              <a:solidFill>
                <a:srgbClr val="FFFF00"/>
              </a:solidFill>
            </a:endParaRPr>
          </a:p>
          <a:p>
            <a:pPr marL="0" indent="0" algn="just">
              <a:buNone/>
            </a:pPr>
            <a:r>
              <a:rPr lang="en-IN" sz="2200" dirty="0">
                <a:solidFill>
                  <a:srgbClr val="FFFF00"/>
                </a:solidFill>
              </a:rPr>
              <a:t>	</a:t>
            </a:r>
            <a:r>
              <a:rPr lang="en-IN" sz="2200" dirty="0"/>
              <a:t>Only an </a:t>
            </a:r>
            <a:r>
              <a:rPr lang="en-IN" sz="2200" dirty="0" smtClean="0"/>
              <a:t>individual</a:t>
            </a:r>
            <a:r>
              <a:rPr lang="en-IN" sz="2200" dirty="0"/>
              <a:t>, </a:t>
            </a:r>
            <a:r>
              <a:rPr lang="en-IN" sz="2200" dirty="0" smtClean="0"/>
              <a:t>HUF</a:t>
            </a:r>
            <a:r>
              <a:rPr lang="en-IN" sz="2200" dirty="0"/>
              <a:t>, or a Partnership firm, not being an LLP, shall be eligible to opt for 	presumptive </a:t>
            </a:r>
            <a:r>
              <a:rPr lang="en-IN" sz="2200" dirty="0" smtClean="0"/>
              <a:t>	taxation </a:t>
            </a:r>
            <a:r>
              <a:rPr lang="en-IN" sz="2200" dirty="0"/>
              <a:t>scheme </a:t>
            </a:r>
            <a:r>
              <a:rPr lang="en-IN" sz="2200" dirty="0" smtClean="0"/>
              <a:t>u/s </a:t>
            </a:r>
            <a:r>
              <a:rPr lang="en-IN" sz="2200" dirty="0"/>
              <a:t>44ADA from </a:t>
            </a:r>
            <a:r>
              <a:rPr lang="en-IN" sz="2200" dirty="0" smtClean="0"/>
              <a:t>AY 2021-22.</a:t>
            </a:r>
            <a:endParaRPr lang="en-IN" sz="2200" b="1" u="sng" dirty="0"/>
          </a:p>
          <a:p>
            <a:pPr algn="just"/>
            <a:r>
              <a:rPr lang="en-IN" sz="2200" b="1" u="sng" dirty="0">
                <a:solidFill>
                  <a:srgbClr val="FFFF00"/>
                </a:solidFill>
              </a:rPr>
              <a:t>To promote digital </a:t>
            </a:r>
            <a:r>
              <a:rPr lang="en-IN" sz="2200" b="1" u="sng" dirty="0" err="1">
                <a:solidFill>
                  <a:srgbClr val="FFFF00"/>
                </a:solidFill>
              </a:rPr>
              <a:t>transcations</a:t>
            </a:r>
            <a:r>
              <a:rPr lang="en-IN" sz="2200" b="1" u="sng" dirty="0">
                <a:solidFill>
                  <a:srgbClr val="FFFF00"/>
                </a:solidFill>
              </a:rPr>
              <a:t> – threshold limit for tax audit increased</a:t>
            </a:r>
          </a:p>
          <a:p>
            <a:pPr marL="0" indent="0" algn="just">
              <a:buNone/>
            </a:pPr>
            <a:r>
              <a:rPr lang="en-IN" sz="2200" dirty="0">
                <a:solidFill>
                  <a:srgbClr val="FFFF00"/>
                </a:solidFill>
              </a:rPr>
              <a:t>	</a:t>
            </a:r>
            <a:r>
              <a:rPr lang="en-IN" sz="2200" dirty="0"/>
              <a:t>If at least 95 percent of the business receipts are made through electronic modes, the threshold 	limit for </a:t>
            </a:r>
            <a:r>
              <a:rPr lang="en-IN" sz="2200" dirty="0" smtClean="0"/>
              <a:t>	the </a:t>
            </a:r>
            <a:r>
              <a:rPr lang="en-IN" sz="2200" dirty="0"/>
              <a:t>tax audit is proposed to be increased from Rs 5 </a:t>
            </a:r>
            <a:r>
              <a:rPr lang="en-IN" sz="2200" dirty="0" err="1" smtClean="0"/>
              <a:t>Crs</a:t>
            </a:r>
            <a:r>
              <a:rPr lang="en-IN" sz="2200" dirty="0" smtClean="0"/>
              <a:t> </a:t>
            </a:r>
            <a:r>
              <a:rPr lang="en-IN" sz="2200" dirty="0"/>
              <a:t>to Rs 10 </a:t>
            </a:r>
            <a:r>
              <a:rPr lang="en-IN" sz="2200" dirty="0" err="1" smtClean="0"/>
              <a:t>Crs</a:t>
            </a:r>
            <a:r>
              <a:rPr lang="en-IN" sz="2200" dirty="0" smtClean="0"/>
              <a:t> </a:t>
            </a:r>
            <a:r>
              <a:rPr lang="en-IN" sz="2200" dirty="0" err="1" smtClean="0"/>
              <a:t>wef</a:t>
            </a:r>
            <a:r>
              <a:rPr lang="en-IN" sz="2200" dirty="0" smtClean="0"/>
              <a:t> </a:t>
            </a:r>
            <a:r>
              <a:rPr lang="en-IN" sz="2200" dirty="0"/>
              <a:t>effect  </a:t>
            </a:r>
            <a:r>
              <a:rPr lang="en-IN" sz="2200" dirty="0" smtClean="0"/>
              <a:t>AY21-22.</a:t>
            </a:r>
          </a:p>
          <a:p>
            <a:pPr marL="0" indent="0" algn="just">
              <a:buNone/>
            </a:pPr>
            <a:endParaRPr lang="en-IN" sz="2200" dirty="0"/>
          </a:p>
          <a:p>
            <a:pPr marL="0" indent="0" algn="just">
              <a:buNone/>
            </a:pPr>
            <a:endParaRPr lang="en-IN" sz="2200" dirty="0" smtClean="0"/>
          </a:p>
          <a:p>
            <a:pPr marL="0" indent="0" algn="just">
              <a:buNone/>
            </a:pPr>
            <a:endParaRPr lang="en-IN" sz="2200" dirty="0"/>
          </a:p>
          <a:p>
            <a:pPr marL="0" indent="0" algn="just">
              <a:buNone/>
            </a:pPr>
            <a:r>
              <a:rPr lang="en-IN" sz="2200" dirty="0" smtClean="0"/>
              <a:t> 	</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89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“PROFIT AND GAINS FROM BUSINESS OR PROFESSION”</a:t>
            </a:r>
          </a:p>
        </p:txBody>
      </p:sp>
    </p:spTree>
    <p:extLst>
      <p:ext uri="{BB962C8B-B14F-4D97-AF65-F5344CB8AC3E}">
        <p14:creationId xmlns:p14="http://schemas.microsoft.com/office/powerpoint/2010/main" val="524367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137160" y="1447801"/>
            <a:ext cx="11932920" cy="5410198"/>
          </a:xfrm>
        </p:spPr>
        <p:txBody>
          <a:bodyPr>
            <a:normAutofit/>
          </a:bodyPr>
          <a:lstStyle/>
          <a:p>
            <a:pPr algn="just"/>
            <a:r>
              <a:rPr lang="en-IN" sz="2200" b="1" u="sng" dirty="0">
                <a:solidFill>
                  <a:srgbClr val="FFFF00"/>
                </a:solidFill>
              </a:rPr>
              <a:t>No Depreciation shall be allowed on goodwill – Amendments to </a:t>
            </a:r>
            <a:r>
              <a:rPr lang="en-IN" sz="2200" b="1" u="sng" dirty="0" err="1">
                <a:solidFill>
                  <a:srgbClr val="FFFF00"/>
                </a:solidFill>
              </a:rPr>
              <a:t>Secs</a:t>
            </a:r>
            <a:r>
              <a:rPr lang="en-IN" sz="2200" b="1" u="sng" dirty="0">
                <a:solidFill>
                  <a:srgbClr val="FFFF00"/>
                </a:solidFill>
              </a:rPr>
              <a:t> 2(11),32(1)(ii),50 and  55</a:t>
            </a:r>
          </a:p>
          <a:p>
            <a:pPr marL="0" indent="0" algn="just">
              <a:buNone/>
            </a:pPr>
            <a:r>
              <a:rPr lang="en-IN" sz="2200" dirty="0">
                <a:solidFill>
                  <a:srgbClr val="FFFF00"/>
                </a:solidFill>
              </a:rPr>
              <a:t>	</a:t>
            </a:r>
            <a:r>
              <a:rPr lang="en-IN" sz="2200" dirty="0"/>
              <a:t>Sec 2(11) is amended to specifically provide that “block of assets shall not include goodwill.” </a:t>
            </a:r>
          </a:p>
          <a:p>
            <a:pPr marL="0" indent="0" algn="just">
              <a:buNone/>
            </a:pPr>
            <a:r>
              <a:rPr lang="en-IN" sz="2200" dirty="0"/>
              <a:t>	Sec 32(1)(ii) is amended to provide that goodwill shall not be considered as an asset for the </a:t>
            </a:r>
            <a:r>
              <a:rPr lang="en-IN" sz="2200" dirty="0" smtClean="0"/>
              <a:t>	purpose </a:t>
            </a:r>
            <a:r>
              <a:rPr lang="en-IN" sz="2200" dirty="0"/>
              <a:t>of 	depreciation. </a:t>
            </a:r>
          </a:p>
          <a:p>
            <a:pPr marL="0" indent="0" algn="just">
              <a:buNone/>
            </a:pPr>
            <a:r>
              <a:rPr lang="en-IN" sz="2200" dirty="0"/>
              <a:t>	Sec 50 is amended to provide that where GW formed part of block of asset for AY beginning </a:t>
            </a:r>
            <a:r>
              <a:rPr lang="en-IN" sz="2200" dirty="0" smtClean="0"/>
              <a:t>1st </a:t>
            </a:r>
            <a:r>
              <a:rPr lang="en-IN" sz="2200" dirty="0"/>
              <a:t>Apr </a:t>
            </a:r>
            <a:r>
              <a:rPr lang="en-IN" sz="2200" dirty="0" smtClean="0"/>
              <a:t>	2020 </a:t>
            </a:r>
            <a:r>
              <a:rPr lang="en-IN" sz="2200" dirty="0"/>
              <a:t>	and </a:t>
            </a:r>
            <a:r>
              <a:rPr lang="en-IN" sz="2200" dirty="0" smtClean="0"/>
              <a:t>depreciation </a:t>
            </a:r>
            <a:r>
              <a:rPr lang="en-IN" sz="2200" dirty="0"/>
              <a:t>has been obtained by the </a:t>
            </a:r>
            <a:r>
              <a:rPr lang="en-IN" sz="2200" dirty="0" err="1"/>
              <a:t>assessee</a:t>
            </a:r>
            <a:r>
              <a:rPr lang="en-IN" sz="2200" dirty="0"/>
              <a:t>, WDV and STCG shall be determined in </a:t>
            </a:r>
            <a:r>
              <a:rPr lang="en-IN" sz="2200" dirty="0" smtClean="0"/>
              <a:t>	the 	manner </a:t>
            </a:r>
            <a:r>
              <a:rPr lang="en-IN" sz="2200" dirty="0"/>
              <a:t>as may be 	prescribed.	</a:t>
            </a:r>
          </a:p>
          <a:p>
            <a:pPr marL="0" indent="0" algn="just">
              <a:buNone/>
            </a:pPr>
            <a:r>
              <a:rPr lang="en-IN" sz="2200" dirty="0"/>
              <a:t>	Sec 55 is amended to provide that if </a:t>
            </a:r>
            <a:r>
              <a:rPr lang="en-IN" sz="2200" dirty="0" err="1"/>
              <a:t>assessee</a:t>
            </a:r>
            <a:r>
              <a:rPr lang="en-IN" sz="2200" dirty="0"/>
              <a:t> has claimed depreciation on goodwill prior to AY 	21-22, 	then the cost of purchase of such goodwill in his hands shall be reduced by such amount 	of 	depreciation while computing Capital gains</a:t>
            </a:r>
            <a:r>
              <a:rPr lang="en-IN" sz="2200" dirty="0" smtClean="0"/>
              <a:t>.</a:t>
            </a:r>
          </a:p>
          <a:p>
            <a:pPr marL="0" indent="0" algn="just">
              <a:buNone/>
            </a:pPr>
            <a:r>
              <a:rPr lang="en-IN" sz="2200" dirty="0"/>
              <a:t>	</a:t>
            </a:r>
            <a:r>
              <a:rPr lang="en-IN" sz="2200" dirty="0" smtClean="0"/>
              <a:t>[refer Hon. SC decision in the case of </a:t>
            </a:r>
            <a:r>
              <a:rPr lang="en-IN" sz="2200" dirty="0" err="1" smtClean="0"/>
              <a:t>Smiffs</a:t>
            </a:r>
            <a:r>
              <a:rPr lang="en-IN" sz="2200" dirty="0" smtClean="0"/>
              <a:t> Securities Ltd 348 ITR 302(SC), where the apex court 	held that goodwill of a business/profession is a depreciable asset u/s 	32 of the IT Act.]</a:t>
            </a:r>
            <a:endParaRPr lang="en-IN" sz="2200" dirty="0"/>
          </a:p>
          <a:p>
            <a:pPr algn="just"/>
            <a:r>
              <a:rPr lang="en-IN" sz="2200" dirty="0" smtClean="0"/>
              <a:t>. 	</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89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“PROFIT AND GAINS FROM BUSINESS OR PROFESSION”</a:t>
            </a:r>
          </a:p>
        </p:txBody>
      </p:sp>
    </p:spTree>
    <p:extLst>
      <p:ext uri="{BB962C8B-B14F-4D97-AF65-F5344CB8AC3E}">
        <p14:creationId xmlns:p14="http://schemas.microsoft.com/office/powerpoint/2010/main" val="3584709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683095"/>
            <a:ext cx="11674547" cy="5174904"/>
          </a:xfrm>
        </p:spPr>
        <p:txBody>
          <a:bodyPr>
            <a:normAutofit/>
          </a:bodyPr>
          <a:lstStyle/>
          <a:p>
            <a:pPr algn="just"/>
            <a:r>
              <a:rPr lang="en-IN" sz="2200" b="1" u="sng" dirty="0">
                <a:solidFill>
                  <a:srgbClr val="FFFF00"/>
                </a:solidFill>
              </a:rPr>
              <a:t>No Equalisation Levy on Royalty or </a:t>
            </a:r>
            <a:r>
              <a:rPr lang="en-IN" sz="2200" b="1" u="sng" dirty="0" smtClean="0">
                <a:solidFill>
                  <a:srgbClr val="FFFF00"/>
                </a:solidFill>
              </a:rPr>
              <a:t>FTS – Sec 10(50)</a:t>
            </a:r>
            <a:endParaRPr lang="en-IN" sz="2200" b="1" u="sng" dirty="0">
              <a:solidFill>
                <a:srgbClr val="FFFF00"/>
              </a:solidFill>
            </a:endParaRPr>
          </a:p>
          <a:p>
            <a:pPr marL="0" indent="0" algn="just">
              <a:buNone/>
            </a:pPr>
            <a:r>
              <a:rPr lang="en-IN" sz="2200" dirty="0">
                <a:solidFill>
                  <a:srgbClr val="FFFF00"/>
                </a:solidFill>
              </a:rPr>
              <a:t>	</a:t>
            </a:r>
            <a:r>
              <a:rPr lang="en-IN" sz="2200" dirty="0" smtClean="0"/>
              <a:t>Sec 10(50) of the IT Act provides exemption of income from any specified services as	provided in 	FA 2016 or through e-commerce supply/services or through such facilities arranged on or after 	the 1</a:t>
            </a:r>
            <a:r>
              <a:rPr lang="en-IN" sz="2200" baseline="30000" dirty="0" smtClean="0"/>
              <a:t>st</a:t>
            </a:r>
            <a:r>
              <a:rPr lang="en-IN" sz="2200" dirty="0" smtClean="0"/>
              <a:t> day of Apr 2021, provided Equalisation levy was chargeable. The bill </a:t>
            </a:r>
            <a:r>
              <a:rPr lang="en-IN" sz="2200" dirty="0"/>
              <a:t>p</a:t>
            </a:r>
            <a:r>
              <a:rPr lang="en-IN" sz="2200" dirty="0" smtClean="0"/>
              <a:t>roposes </a:t>
            </a:r>
            <a:r>
              <a:rPr lang="en-IN" sz="2200" dirty="0"/>
              <a:t>not to </a:t>
            </a:r>
            <a:r>
              <a:rPr lang="en-IN" sz="2200" dirty="0" smtClean="0"/>
              <a:t>	charge </a:t>
            </a:r>
            <a:r>
              <a:rPr lang="en-IN" sz="2200" dirty="0"/>
              <a:t>Equalisation levy on consideration </a:t>
            </a:r>
            <a:r>
              <a:rPr lang="en-IN" sz="2200" dirty="0" smtClean="0"/>
              <a:t>received/receivable </a:t>
            </a:r>
            <a:r>
              <a:rPr lang="en-IN" sz="2200" dirty="0"/>
              <a:t>for specified 	services or </a:t>
            </a:r>
            <a:r>
              <a:rPr lang="en-IN" sz="2200" dirty="0" smtClean="0"/>
              <a:t>e-	commerce supply/service </a:t>
            </a:r>
            <a:r>
              <a:rPr lang="en-IN" sz="2200" dirty="0"/>
              <a:t>which is taxable as Royalty or FTS</a:t>
            </a:r>
            <a:r>
              <a:rPr lang="en-IN" sz="2200" dirty="0" smtClean="0"/>
              <a:t>. Amendment shall take effect 	from AY 21-22.</a:t>
            </a:r>
          </a:p>
          <a:p>
            <a:pPr marL="0" indent="0" algn="just">
              <a:buNone/>
            </a:pPr>
            <a:r>
              <a:rPr lang="en-IN" sz="2200" dirty="0" smtClean="0"/>
              <a:t>	Scope of e-commerce supply/service, online sale of goods and online provisional services 	enlarged.</a:t>
            </a:r>
            <a:endParaRPr lang="en-IN" sz="2200" dirty="0"/>
          </a:p>
          <a:p>
            <a:pPr marL="0" indent="0" algn="just">
              <a:buNone/>
            </a:pPr>
            <a:endParaRPr lang="en-IN" sz="2200" dirty="0" smtClean="0"/>
          </a:p>
          <a:p>
            <a:pPr marL="0" indent="0" algn="just">
              <a:buNone/>
            </a:pPr>
            <a:r>
              <a:rPr lang="en-IN" sz="2200" dirty="0" smtClean="0"/>
              <a:t> </a:t>
            </a:r>
            <a:endParaRPr lang="en-IN" sz="2200" dirty="0"/>
          </a:p>
          <a:p>
            <a:pPr marL="0" indent="0">
              <a:buNone/>
            </a:pPr>
            <a:r>
              <a:rPr lang="en-IN" sz="2200" dirty="0">
                <a:solidFill>
                  <a:srgbClr val="FFFF00"/>
                </a:solidFill>
              </a:rPr>
              <a:t>	</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2"/>
            <a:ext cx="11674548" cy="9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“PROFIT AND GAINS FROM BUSINESS OR PROFESSION”</a:t>
            </a:r>
          </a:p>
        </p:txBody>
      </p:sp>
    </p:spTree>
    <p:extLst>
      <p:ext uri="{BB962C8B-B14F-4D97-AF65-F5344CB8AC3E}">
        <p14:creationId xmlns:p14="http://schemas.microsoft.com/office/powerpoint/2010/main" val="1245280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106680" y="1188720"/>
            <a:ext cx="11978640" cy="5669279"/>
          </a:xfrm>
        </p:spPr>
        <p:txBody>
          <a:bodyPr>
            <a:normAutofit/>
          </a:bodyPr>
          <a:lstStyle/>
          <a:p>
            <a:pPr algn="just"/>
            <a:r>
              <a:rPr lang="en-IN" sz="2200" b="1" u="sng" dirty="0" smtClean="0">
                <a:solidFill>
                  <a:srgbClr val="FFFF00"/>
                </a:solidFill>
              </a:rPr>
              <a:t>Transfer </a:t>
            </a:r>
            <a:r>
              <a:rPr lang="en-IN" sz="2200" b="1" u="sng" dirty="0">
                <a:solidFill>
                  <a:srgbClr val="FFFF00"/>
                </a:solidFill>
              </a:rPr>
              <a:t>of Capital Asset to Partner/member on dissolution of the firm/AOP/BOI taxable as capital </a:t>
            </a:r>
            <a:r>
              <a:rPr lang="en-IN" sz="2200" b="1" u="sng" dirty="0" smtClean="0">
                <a:solidFill>
                  <a:srgbClr val="FFFF00"/>
                </a:solidFill>
              </a:rPr>
              <a:t>gains – </a:t>
            </a:r>
            <a:r>
              <a:rPr lang="en-IN" sz="2200" b="1" u="sng" dirty="0" err="1" smtClean="0">
                <a:solidFill>
                  <a:srgbClr val="FFFF00"/>
                </a:solidFill>
              </a:rPr>
              <a:t>Secs</a:t>
            </a:r>
            <a:r>
              <a:rPr lang="en-IN" sz="2200" b="1" u="sng" dirty="0" smtClean="0">
                <a:solidFill>
                  <a:srgbClr val="FFFF00"/>
                </a:solidFill>
              </a:rPr>
              <a:t> 45(4) and 45(4A)</a:t>
            </a:r>
          </a:p>
          <a:p>
            <a:pPr marL="457200" lvl="1" indent="0" algn="just">
              <a:buNone/>
            </a:pPr>
            <a:r>
              <a:rPr lang="en-IN" sz="2000" dirty="0" smtClean="0">
                <a:solidFill>
                  <a:srgbClr val="FFFF00"/>
                </a:solidFill>
              </a:rPr>
              <a:t>Sec 45(4) - </a:t>
            </a:r>
            <a:r>
              <a:rPr lang="en-IN" sz="2000" dirty="0"/>
              <a:t>It has been proposed that, if a partner/member receives any  </a:t>
            </a:r>
            <a:r>
              <a:rPr lang="en-IN" sz="2000" dirty="0" smtClean="0"/>
              <a:t>capital asset </a:t>
            </a:r>
            <a:r>
              <a:rPr lang="en-IN" sz="2000" dirty="0"/>
              <a:t>at the 	time of </a:t>
            </a:r>
            <a:r>
              <a:rPr lang="en-IN" sz="2000" dirty="0" smtClean="0"/>
              <a:t>dissolution/reconstitution </a:t>
            </a:r>
            <a:r>
              <a:rPr lang="en-IN" sz="2000" dirty="0"/>
              <a:t>of the </a:t>
            </a:r>
            <a:r>
              <a:rPr lang="en-IN" sz="2000" dirty="0" smtClean="0"/>
              <a:t>firm/AOP/BOI, from such entity, then any profits or gains arising from receipt of Capital asset by the partner/member </a:t>
            </a:r>
            <a:r>
              <a:rPr lang="en-IN" sz="2000" dirty="0"/>
              <a:t>(without considering revaluation or value of </a:t>
            </a:r>
            <a:r>
              <a:rPr lang="en-IN" sz="2000" dirty="0" smtClean="0"/>
              <a:t>goodwill)</a:t>
            </a:r>
            <a:r>
              <a:rPr lang="en-IN" sz="2000" dirty="0"/>
              <a:t> </a:t>
            </a:r>
            <a:r>
              <a:rPr lang="en-IN" sz="2000" dirty="0" smtClean="0"/>
              <a:t>shall be chargeable as income of the firm/BOI/AOP under the head capital gains in the year of receipt of capital asset by the partner/member. For the purpose of sec 48, FMV of the capital asset shall be the full value of consideration.</a:t>
            </a:r>
          </a:p>
          <a:p>
            <a:pPr marL="457200" lvl="1" indent="0" algn="just">
              <a:buNone/>
            </a:pPr>
            <a:r>
              <a:rPr lang="en-IN" sz="2000" dirty="0" smtClean="0"/>
              <a:t>Decision overruled - </a:t>
            </a:r>
            <a:r>
              <a:rPr lang="en-IN" sz="2000" dirty="0" err="1" smtClean="0"/>
              <a:t>Electroplast</a:t>
            </a:r>
            <a:r>
              <a:rPr lang="en-IN" sz="2000" dirty="0" smtClean="0"/>
              <a:t> Engineers 310 CTR 238 (BOM) – Payment to retiring partner – not transfer.</a:t>
            </a:r>
            <a:endParaRPr lang="en-IN" sz="2000" dirty="0"/>
          </a:p>
          <a:p>
            <a:pPr marL="0" indent="0" algn="just">
              <a:buNone/>
            </a:pPr>
            <a:r>
              <a:rPr lang="en-IN" sz="2200" dirty="0">
                <a:solidFill>
                  <a:srgbClr val="FFFF00"/>
                </a:solidFill>
              </a:rPr>
              <a:t>	</a:t>
            </a:r>
            <a:r>
              <a:rPr lang="en-IN" sz="2200" dirty="0" smtClean="0">
                <a:solidFill>
                  <a:srgbClr val="FFFF00"/>
                </a:solidFill>
              </a:rPr>
              <a:t>Sec 45(4A) -</a:t>
            </a:r>
            <a:r>
              <a:rPr lang="en-IN" sz="2200" dirty="0" smtClean="0"/>
              <a:t>It </a:t>
            </a:r>
            <a:r>
              <a:rPr lang="en-IN" sz="2200" dirty="0"/>
              <a:t>has been proposed that, if a partner/member receives any money/asset at the </a:t>
            </a:r>
            <a:r>
              <a:rPr lang="en-IN" sz="2200" dirty="0" smtClean="0"/>
              <a:t>	time </a:t>
            </a:r>
            <a:r>
              <a:rPr lang="en-IN" sz="2200" dirty="0"/>
              <a:t>of 	dissolution/reconstitution of the firm/AOP/BOI, which is more than the balance </a:t>
            </a:r>
            <a:r>
              <a:rPr lang="en-IN" sz="2200" dirty="0" smtClean="0"/>
              <a:t>	appearing 	in </a:t>
            </a:r>
            <a:r>
              <a:rPr lang="en-IN" sz="2200" dirty="0"/>
              <a:t>the 	capital account (without considering </a:t>
            </a:r>
            <a:r>
              <a:rPr lang="en-IN" sz="2200" dirty="0" smtClean="0"/>
              <a:t>revaluation or value of goodwill), </a:t>
            </a:r>
            <a:r>
              <a:rPr lang="en-IN" sz="2200" dirty="0"/>
              <a:t>the </a:t>
            </a:r>
            <a:r>
              <a:rPr lang="en-IN" sz="2200" dirty="0" smtClean="0"/>
              <a:t>	profits </a:t>
            </a:r>
            <a:r>
              <a:rPr lang="en-IN" sz="2200" dirty="0"/>
              <a:t>or gains </a:t>
            </a:r>
            <a:r>
              <a:rPr lang="en-IN" sz="2200" dirty="0" smtClean="0"/>
              <a:t>	arising 	from </a:t>
            </a:r>
            <a:r>
              <a:rPr lang="en-IN" sz="2200" dirty="0"/>
              <a:t>such receipts 	shall be chargeable under the head ‘capital gains’ as </a:t>
            </a:r>
            <a:r>
              <a:rPr lang="en-IN" sz="2200" dirty="0" smtClean="0"/>
              <a:t>	income </a:t>
            </a:r>
            <a:r>
              <a:rPr lang="en-IN" sz="2200" dirty="0"/>
              <a:t>of such </a:t>
            </a:r>
            <a:r>
              <a:rPr lang="en-IN" sz="2200" dirty="0" smtClean="0"/>
              <a:t>	firm/AOP/BOI </a:t>
            </a:r>
            <a:r>
              <a:rPr lang="en-IN" sz="2200" dirty="0"/>
              <a:t>of the 	previous year in which such money or asset is received </a:t>
            </a:r>
            <a:r>
              <a:rPr lang="en-IN" sz="2200" dirty="0" smtClean="0"/>
              <a:t>	by </a:t>
            </a:r>
            <a:r>
              <a:rPr lang="en-IN" sz="2200" dirty="0"/>
              <a:t>the specified </a:t>
            </a:r>
            <a:r>
              <a:rPr lang="en-IN" sz="2200" dirty="0" smtClean="0"/>
              <a:t>	person. The amendment 	shall come into effect from AY 21-22.</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59829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“INCOME FROM CAPITAL GAINS”</a:t>
            </a:r>
          </a:p>
        </p:txBody>
      </p:sp>
    </p:spTree>
    <p:extLst>
      <p:ext uri="{BB962C8B-B14F-4D97-AF65-F5344CB8AC3E}">
        <p14:creationId xmlns:p14="http://schemas.microsoft.com/office/powerpoint/2010/main" val="3495027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32561"/>
            <a:ext cx="11674547" cy="5425438"/>
          </a:xfrm>
        </p:spPr>
        <p:txBody>
          <a:bodyPr>
            <a:normAutofit fontScale="92500"/>
          </a:bodyPr>
          <a:lstStyle/>
          <a:p>
            <a:pPr algn="just"/>
            <a:r>
              <a:rPr lang="en-IN" sz="2200" b="1" u="sng" dirty="0">
                <a:solidFill>
                  <a:srgbClr val="FFFF00"/>
                </a:solidFill>
              </a:rPr>
              <a:t>Taxation of Unit Linked Insurance Policy (ULIP</a:t>
            </a:r>
            <a:r>
              <a:rPr lang="en-IN" sz="2200" b="1" u="sng" dirty="0" smtClean="0">
                <a:solidFill>
                  <a:srgbClr val="FFFF00"/>
                </a:solidFill>
              </a:rPr>
              <a:t>) – Sec10 (10D)</a:t>
            </a:r>
            <a:endParaRPr lang="en-IN" sz="2200" b="1" u="sng" dirty="0">
              <a:solidFill>
                <a:srgbClr val="FFFF00"/>
              </a:solidFill>
            </a:endParaRPr>
          </a:p>
          <a:p>
            <a:pPr marL="0" indent="0" algn="just">
              <a:buNone/>
            </a:pPr>
            <a:r>
              <a:rPr lang="en-IN" sz="2200" dirty="0">
                <a:solidFill>
                  <a:srgbClr val="FFFF00"/>
                </a:solidFill>
              </a:rPr>
              <a:t>	</a:t>
            </a:r>
            <a:r>
              <a:rPr lang="en-IN" sz="2200" dirty="0"/>
              <a:t>The exemption u/s 10(10D) shall not be available with respect to any ULIP issued on or after 	01.02.2021, if </a:t>
            </a:r>
            <a:r>
              <a:rPr lang="en-IN" sz="2200" dirty="0" smtClean="0"/>
              <a:t>	the </a:t>
            </a:r>
            <a:r>
              <a:rPr lang="en-IN" sz="2200" dirty="0"/>
              <a:t>amount of premium </a:t>
            </a:r>
            <a:r>
              <a:rPr lang="en-IN" sz="2200" dirty="0" smtClean="0"/>
              <a:t>payable for any of the PY during the term of the policy </a:t>
            </a:r>
            <a:r>
              <a:rPr lang="en-IN" sz="2200" dirty="0"/>
              <a:t>exceeds Rs 2,50,000/- per </a:t>
            </a:r>
            <a:r>
              <a:rPr lang="en-IN" sz="2200" dirty="0" smtClean="0"/>
              <a:t>	annum</a:t>
            </a:r>
            <a:r>
              <a:rPr lang="en-IN" sz="2200" dirty="0"/>
              <a:t>. Further, the 	ULIP which is not eligible for exemption shall be treated as a Capital Asset.</a:t>
            </a:r>
          </a:p>
          <a:p>
            <a:pPr marL="0" indent="0" algn="just">
              <a:buNone/>
            </a:pPr>
            <a:r>
              <a:rPr lang="en-IN" sz="2200" dirty="0"/>
              <a:t>	[</a:t>
            </a:r>
            <a:r>
              <a:rPr lang="en-IN" sz="2200" b="1" dirty="0"/>
              <a:t>Reason</a:t>
            </a:r>
            <a:r>
              <a:rPr lang="en-IN" sz="2200" dirty="0"/>
              <a:t> – To avoid high net worth Individuals from claiming benefit]</a:t>
            </a:r>
          </a:p>
          <a:p>
            <a:pPr algn="just"/>
            <a:r>
              <a:rPr lang="en-IN" sz="2200" b="1" u="sng" dirty="0">
                <a:solidFill>
                  <a:srgbClr val="FFFF00"/>
                </a:solidFill>
              </a:rPr>
              <a:t>Extension </a:t>
            </a:r>
            <a:r>
              <a:rPr lang="en-IN" sz="2200" b="1" u="sng" dirty="0" smtClean="0">
                <a:solidFill>
                  <a:srgbClr val="FFFF00"/>
                </a:solidFill>
              </a:rPr>
              <a:t>in </a:t>
            </a:r>
            <a:r>
              <a:rPr lang="en-IN" sz="2200" b="1" u="sng" dirty="0">
                <a:solidFill>
                  <a:srgbClr val="FFFF00"/>
                </a:solidFill>
              </a:rPr>
              <a:t>time limit for transfer of residential house property for Sec 54GB exemption</a:t>
            </a:r>
          </a:p>
          <a:p>
            <a:pPr marL="0" indent="0" algn="just">
              <a:buNone/>
            </a:pPr>
            <a:r>
              <a:rPr lang="en-IN" sz="2200" dirty="0">
                <a:solidFill>
                  <a:srgbClr val="FFFF00"/>
                </a:solidFill>
              </a:rPr>
              <a:t>	</a:t>
            </a:r>
            <a:r>
              <a:rPr lang="en-IN" sz="2200" dirty="0"/>
              <a:t>It has been proposed to extend the </a:t>
            </a:r>
            <a:r>
              <a:rPr lang="en-IN" sz="2200" dirty="0" smtClean="0"/>
              <a:t>deadline </a:t>
            </a:r>
            <a:r>
              <a:rPr lang="en-IN" sz="2200" dirty="0"/>
              <a:t>for claiming exemption by investing the proceeds 	from 	transfer </a:t>
            </a:r>
            <a:r>
              <a:rPr lang="en-IN" sz="2200" dirty="0" smtClean="0"/>
              <a:t>of long term </a:t>
            </a:r>
            <a:r>
              <a:rPr lang="en-IN" sz="2200" dirty="0"/>
              <a:t>residential house property in the equity shares of a eligible start up from 	31.03.2021 	to </a:t>
            </a:r>
            <a:r>
              <a:rPr lang="en-IN" sz="2200" dirty="0" smtClean="0"/>
              <a:t>	31.03.2022.</a:t>
            </a:r>
          </a:p>
          <a:p>
            <a:pPr algn="just"/>
            <a:r>
              <a:rPr lang="en-IN" sz="2200" b="1" u="sng" dirty="0">
                <a:solidFill>
                  <a:srgbClr val="FFFF00"/>
                </a:solidFill>
              </a:rPr>
              <a:t>Scope of Slump Sale expanded – Sec 50B</a:t>
            </a:r>
          </a:p>
          <a:p>
            <a:pPr marL="0" indent="0" algn="just">
              <a:buNone/>
            </a:pPr>
            <a:r>
              <a:rPr lang="en-IN" sz="2200" dirty="0">
                <a:solidFill>
                  <a:srgbClr val="FFFF00"/>
                </a:solidFill>
              </a:rPr>
              <a:t>	</a:t>
            </a:r>
            <a:r>
              <a:rPr lang="en-IN" sz="2200" dirty="0"/>
              <a:t>The scope of the term slump sale is proposed to be expanded to include all types of transfers as 	specified </a:t>
            </a:r>
            <a:r>
              <a:rPr lang="en-IN" sz="2200" dirty="0" smtClean="0"/>
              <a:t>	under </a:t>
            </a:r>
            <a:r>
              <a:rPr lang="en-IN" sz="2200" dirty="0"/>
              <a:t>section 2(47). The amendment shall come to effect from AY 21-22</a:t>
            </a:r>
            <a:r>
              <a:rPr lang="en-IN" sz="2200" dirty="0" smtClean="0"/>
              <a:t>.</a:t>
            </a:r>
          </a:p>
          <a:p>
            <a:pPr marL="0" indent="0" algn="just">
              <a:buNone/>
            </a:pPr>
            <a:r>
              <a:rPr lang="en-IN" sz="2200" dirty="0"/>
              <a:t>	</a:t>
            </a:r>
            <a:r>
              <a:rPr lang="en-IN" sz="2200" dirty="0" smtClean="0"/>
              <a:t>Decision Overruled  </a:t>
            </a:r>
            <a:r>
              <a:rPr lang="en-IN" sz="2200" dirty="0"/>
              <a:t>Bharat </a:t>
            </a:r>
            <a:r>
              <a:rPr lang="en-IN" sz="2200" dirty="0" err="1"/>
              <a:t>Bijlee</a:t>
            </a:r>
            <a:r>
              <a:rPr lang="en-IN" sz="2200" dirty="0"/>
              <a:t> </a:t>
            </a:r>
            <a:r>
              <a:rPr lang="en-IN" sz="2200" dirty="0" smtClean="0"/>
              <a:t>365 ITR 258 (BOM) – (Exchange)</a:t>
            </a:r>
            <a:endParaRPr lang="en-IN" sz="2200" dirty="0"/>
          </a:p>
          <a:p>
            <a:pPr marL="0" indent="0">
              <a:buNone/>
            </a:pPr>
            <a:r>
              <a:rPr lang="en-IN" sz="2200" dirty="0">
                <a:solidFill>
                  <a:srgbClr val="FFFF00"/>
                </a:solidFill>
              </a:rPr>
              <a:t>	</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7449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“INCOME FROM CAPITAL GAINS”</a:t>
            </a:r>
          </a:p>
        </p:txBody>
      </p:sp>
    </p:spTree>
    <p:extLst>
      <p:ext uri="{BB962C8B-B14F-4D97-AF65-F5344CB8AC3E}">
        <p14:creationId xmlns:p14="http://schemas.microsoft.com/office/powerpoint/2010/main" val="2861403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121920" y="1683095"/>
            <a:ext cx="11932920" cy="5174904"/>
          </a:xfrm>
        </p:spPr>
        <p:txBody>
          <a:bodyPr>
            <a:normAutofit/>
          </a:bodyPr>
          <a:lstStyle/>
          <a:p>
            <a:pPr algn="just"/>
            <a:r>
              <a:rPr lang="en-IN" sz="2200" b="1" u="sng" dirty="0">
                <a:solidFill>
                  <a:srgbClr val="FFFF00"/>
                </a:solidFill>
              </a:rPr>
              <a:t>Revision in </a:t>
            </a:r>
            <a:r>
              <a:rPr lang="en-IN" sz="2200" b="1" u="sng" dirty="0" smtClean="0">
                <a:solidFill>
                  <a:srgbClr val="FFFF00"/>
                </a:solidFill>
              </a:rPr>
              <a:t>safe </a:t>
            </a:r>
            <a:r>
              <a:rPr lang="en-IN" sz="2200" b="1" u="sng" dirty="0">
                <a:solidFill>
                  <a:srgbClr val="FFFF00"/>
                </a:solidFill>
              </a:rPr>
              <a:t>harbour limit in respect of transfer of immovable property below </a:t>
            </a:r>
            <a:r>
              <a:rPr lang="en-IN" sz="2200" b="1" u="sng" dirty="0" smtClean="0">
                <a:solidFill>
                  <a:srgbClr val="FFFF00"/>
                </a:solidFill>
              </a:rPr>
              <a:t>SDV –Sec 43CA</a:t>
            </a:r>
            <a:endParaRPr lang="en-IN" sz="2200" b="1" u="sng" dirty="0">
              <a:solidFill>
                <a:srgbClr val="FFFF00"/>
              </a:solidFill>
            </a:endParaRPr>
          </a:p>
          <a:p>
            <a:pPr marL="0" indent="0" algn="just">
              <a:buNone/>
            </a:pPr>
            <a:r>
              <a:rPr lang="en-IN" sz="2200" dirty="0">
                <a:solidFill>
                  <a:srgbClr val="FFFF00"/>
                </a:solidFill>
              </a:rPr>
              <a:t>	</a:t>
            </a:r>
            <a:r>
              <a:rPr lang="en-IN" sz="2200" dirty="0"/>
              <a:t>It has been proposed to increase the safe harbour limit from earlier limit of 10 percent to 20 	percent in case of transfer of residential property during the period from 12.11.2020 to 	30.06.2021 by way of first time allotment to any person. Further, the consideration received or 	accruing as a result of such transfer shall not exceed 2 </a:t>
            </a:r>
            <a:r>
              <a:rPr lang="en-IN" sz="2200" dirty="0" err="1" smtClean="0"/>
              <a:t>Crs</a:t>
            </a:r>
            <a:r>
              <a:rPr lang="en-IN" sz="2200" dirty="0" smtClean="0"/>
              <a:t>. The Amendment comes </a:t>
            </a:r>
            <a:r>
              <a:rPr lang="en-IN" sz="2200" dirty="0" err="1" smtClean="0"/>
              <a:t>wef</a:t>
            </a:r>
            <a:r>
              <a:rPr lang="en-IN" sz="2200" dirty="0" smtClean="0"/>
              <a:t> AY 21-22.</a:t>
            </a:r>
            <a:endParaRPr lang="en-IN" sz="2200" dirty="0"/>
          </a:p>
          <a:p>
            <a:pPr marL="0" indent="0" algn="just">
              <a:buNone/>
            </a:pPr>
            <a:r>
              <a:rPr lang="en-IN" sz="2200" dirty="0"/>
              <a:t>	[</a:t>
            </a:r>
            <a:r>
              <a:rPr lang="en-IN" sz="2200" b="1" dirty="0"/>
              <a:t>Reason</a:t>
            </a:r>
            <a:r>
              <a:rPr lang="en-IN" sz="2200" dirty="0"/>
              <a:t> – to boost the demand in real estate and to enable the real-estate developers to 	liquidate their unsold inventory]</a:t>
            </a: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2"/>
            <a:ext cx="11674548" cy="92503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UNDER THE HEAD “INCOME FROM CAPITAL GAINS”</a:t>
            </a:r>
          </a:p>
        </p:txBody>
      </p:sp>
    </p:spTree>
    <p:extLst>
      <p:ext uri="{BB962C8B-B14F-4D97-AF65-F5344CB8AC3E}">
        <p14:creationId xmlns:p14="http://schemas.microsoft.com/office/powerpoint/2010/main" val="316007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2080"/>
            <a:ext cx="11674547" cy="5455919"/>
          </a:xfrm>
        </p:spPr>
        <p:txBody>
          <a:bodyPr>
            <a:normAutofit lnSpcReduction="10000"/>
          </a:bodyPr>
          <a:lstStyle/>
          <a:p>
            <a:pPr algn="just"/>
            <a:r>
              <a:rPr lang="en-IN" sz="2200" b="1" u="sng" dirty="0">
                <a:solidFill>
                  <a:srgbClr val="FFFF00"/>
                </a:solidFill>
              </a:rPr>
              <a:t>Reduction in time limit for filing of belated or revised </a:t>
            </a:r>
            <a:r>
              <a:rPr lang="en-IN" sz="2200" b="1" u="sng" dirty="0" smtClean="0">
                <a:solidFill>
                  <a:srgbClr val="FFFF00"/>
                </a:solidFill>
              </a:rPr>
              <a:t>return </a:t>
            </a:r>
            <a:r>
              <a:rPr lang="en-IN" sz="2200" b="1" u="sng" dirty="0" err="1" smtClean="0">
                <a:solidFill>
                  <a:srgbClr val="FFFF00"/>
                </a:solidFill>
              </a:rPr>
              <a:t>Secs</a:t>
            </a:r>
            <a:r>
              <a:rPr lang="en-IN" sz="2200" b="1" u="sng" dirty="0" smtClean="0">
                <a:solidFill>
                  <a:srgbClr val="FFFF00"/>
                </a:solidFill>
              </a:rPr>
              <a:t> 139(4) and 139(5)</a:t>
            </a:r>
            <a:endParaRPr lang="en-IN" sz="2200" b="1" u="sng" dirty="0">
              <a:solidFill>
                <a:srgbClr val="FFFF00"/>
              </a:solidFill>
            </a:endParaRPr>
          </a:p>
          <a:p>
            <a:pPr marL="0" indent="0" algn="just">
              <a:buNone/>
            </a:pPr>
            <a:r>
              <a:rPr lang="en-IN" sz="2200" dirty="0">
                <a:solidFill>
                  <a:srgbClr val="FFFF00"/>
                </a:solidFill>
              </a:rPr>
              <a:t>	</a:t>
            </a:r>
            <a:r>
              <a:rPr lang="en-IN" sz="2200" dirty="0"/>
              <a:t>Time limit for filing belated or revised returns </a:t>
            </a:r>
            <a:r>
              <a:rPr lang="en-IN" sz="2200" dirty="0" smtClean="0"/>
              <a:t>reduced </a:t>
            </a:r>
            <a:r>
              <a:rPr lang="en-IN" sz="2200" dirty="0"/>
              <a:t>by 3 months. Now, </a:t>
            </a:r>
            <a:r>
              <a:rPr lang="en-IN" sz="2200" dirty="0" smtClean="0"/>
              <a:t>these </a:t>
            </a:r>
            <a:r>
              <a:rPr lang="en-IN" sz="2200" dirty="0"/>
              <a:t>are to be filed 	on or before 31</a:t>
            </a:r>
            <a:r>
              <a:rPr lang="en-IN" sz="2200" baseline="30000" dirty="0"/>
              <a:t>st</a:t>
            </a:r>
            <a:r>
              <a:rPr lang="en-IN" sz="2200" dirty="0"/>
              <a:t> December of the AY or completion of assessment whichever is earlier</a:t>
            </a:r>
            <a:r>
              <a:rPr lang="en-IN" sz="2200" dirty="0" smtClean="0"/>
              <a:t>. AY 21-22.</a:t>
            </a:r>
            <a:endParaRPr lang="en-IN" sz="2200" dirty="0"/>
          </a:p>
          <a:p>
            <a:pPr algn="just"/>
            <a:r>
              <a:rPr lang="en-IN" sz="2200" b="1" u="sng" dirty="0">
                <a:solidFill>
                  <a:srgbClr val="FFFF00"/>
                </a:solidFill>
              </a:rPr>
              <a:t>Exemption from filing ITR by an Individual whose age is 75 or </a:t>
            </a:r>
            <a:r>
              <a:rPr lang="en-IN" sz="2200" b="1" u="sng" dirty="0" smtClean="0">
                <a:solidFill>
                  <a:srgbClr val="FFFF00"/>
                </a:solidFill>
              </a:rPr>
              <a:t>above – Sec 139(1)</a:t>
            </a:r>
            <a:endParaRPr lang="en-IN" sz="2200" b="1" u="sng" dirty="0">
              <a:solidFill>
                <a:srgbClr val="FFFF00"/>
              </a:solidFill>
            </a:endParaRPr>
          </a:p>
          <a:p>
            <a:pPr marL="0" indent="0" algn="just">
              <a:buNone/>
            </a:pPr>
            <a:r>
              <a:rPr lang="en-IN" sz="2200" dirty="0"/>
              <a:t>	Resident senior citizen – age 75 or above – having pension income and interest income from the 	same bank in which he is receiving his pension – is exempted from filing ITR. However, the bank 	will deduct tax at rates in force</a:t>
            </a:r>
            <a:r>
              <a:rPr lang="en-IN" sz="2200" dirty="0" smtClean="0"/>
              <a:t>. AY 21-22.</a:t>
            </a:r>
          </a:p>
          <a:p>
            <a:pPr algn="just"/>
            <a:r>
              <a:rPr lang="en-IN" sz="2200" b="1" u="sng" dirty="0" smtClean="0">
                <a:solidFill>
                  <a:srgbClr val="FFFF00"/>
                </a:solidFill>
              </a:rPr>
              <a:t>Time limit for ITR filing of Partners of a firm liable for audit as per Sec 92E</a:t>
            </a:r>
          </a:p>
          <a:p>
            <a:pPr marL="0" indent="0" algn="just">
              <a:buNone/>
            </a:pPr>
            <a:r>
              <a:rPr lang="en-IN" sz="2200" dirty="0" smtClean="0"/>
              <a:t>	Due date changed from 31</a:t>
            </a:r>
            <a:r>
              <a:rPr lang="en-IN" sz="2200" baseline="30000" dirty="0" smtClean="0"/>
              <a:t>st</a:t>
            </a:r>
            <a:r>
              <a:rPr lang="en-IN" sz="2200" dirty="0" smtClean="0"/>
              <a:t> October to 30</a:t>
            </a:r>
            <a:r>
              <a:rPr lang="en-IN" sz="2200" baseline="30000" dirty="0" smtClean="0"/>
              <a:t>th</a:t>
            </a:r>
            <a:r>
              <a:rPr lang="en-IN" sz="2200" dirty="0" smtClean="0"/>
              <a:t> November </a:t>
            </a:r>
            <a:r>
              <a:rPr lang="en-IN" sz="2200" dirty="0" err="1" smtClean="0"/>
              <a:t>wef</a:t>
            </a:r>
            <a:r>
              <a:rPr lang="en-IN" sz="2200" dirty="0" smtClean="0"/>
              <a:t> AY 21-22.</a:t>
            </a:r>
            <a:endParaRPr lang="en-IN" sz="2200" dirty="0"/>
          </a:p>
          <a:p>
            <a:pPr algn="just"/>
            <a:r>
              <a:rPr lang="en-IN" sz="2200" b="1" u="sng" dirty="0">
                <a:solidFill>
                  <a:srgbClr val="FFFF00"/>
                </a:solidFill>
              </a:rPr>
              <a:t>Reduction in time limit for processing of ITR and issuance of </a:t>
            </a:r>
            <a:r>
              <a:rPr lang="en-IN" sz="2200" b="1" u="sng" dirty="0" smtClean="0">
                <a:solidFill>
                  <a:srgbClr val="FFFF00"/>
                </a:solidFill>
              </a:rPr>
              <a:t>notice </a:t>
            </a:r>
            <a:r>
              <a:rPr lang="en-IN" sz="2200" b="1" u="sng" dirty="0" err="1" smtClean="0">
                <a:solidFill>
                  <a:srgbClr val="FFFF00"/>
                </a:solidFill>
              </a:rPr>
              <a:t>Secs</a:t>
            </a:r>
            <a:r>
              <a:rPr lang="en-IN" sz="2200" b="1" u="sng" dirty="0" smtClean="0">
                <a:solidFill>
                  <a:srgbClr val="FFFF00"/>
                </a:solidFill>
              </a:rPr>
              <a:t> 143(1) 143(2)</a:t>
            </a:r>
            <a:endParaRPr lang="en-IN" sz="2200" b="1" u="sng" dirty="0">
              <a:solidFill>
                <a:srgbClr val="FFFF00"/>
              </a:solidFill>
            </a:endParaRPr>
          </a:p>
          <a:p>
            <a:pPr marL="0" indent="0" algn="just">
              <a:buNone/>
            </a:pPr>
            <a:r>
              <a:rPr lang="en-IN" sz="2200" dirty="0">
                <a:solidFill>
                  <a:srgbClr val="FFFF00"/>
                </a:solidFill>
              </a:rPr>
              <a:t>	</a:t>
            </a:r>
            <a:r>
              <a:rPr lang="en-IN" sz="2200" dirty="0"/>
              <a:t>Time limit for processing of ITR is proposed to be reduced from 1 year to 9 months from the end 	of the FY </a:t>
            </a:r>
            <a:r>
              <a:rPr lang="en-IN" sz="2200" dirty="0" smtClean="0"/>
              <a:t>	in </a:t>
            </a:r>
            <a:r>
              <a:rPr lang="en-IN" sz="2200" dirty="0"/>
              <a:t>which return is filed. Also, time limit for serving scrutiny notice is proposed to be 	reduced from 6 </a:t>
            </a:r>
            <a:r>
              <a:rPr lang="en-IN" sz="2200" dirty="0" smtClean="0"/>
              <a:t>	months </a:t>
            </a:r>
            <a:r>
              <a:rPr lang="en-IN" sz="2200" dirty="0"/>
              <a:t>to 3 months from the end of the FY in which return is filed</a:t>
            </a:r>
            <a:r>
              <a:rPr lang="en-IN" sz="2200" dirty="0" smtClean="0"/>
              <a:t>. (applicable 	for returns filed for AY 21-	22 onwards)</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287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INCOME TAX </a:t>
            </a:r>
            <a:r>
              <a:rPr lang="en-IN" sz="2400" b="1" dirty="0" smtClean="0"/>
              <a:t>RETURN RELATED </a:t>
            </a:r>
            <a:r>
              <a:rPr lang="en-IN" sz="2400" b="1" dirty="0"/>
              <a:t>CHANGES</a:t>
            </a:r>
          </a:p>
        </p:txBody>
      </p:sp>
    </p:spTree>
    <p:extLst>
      <p:ext uri="{BB962C8B-B14F-4D97-AF65-F5344CB8AC3E}">
        <p14:creationId xmlns:p14="http://schemas.microsoft.com/office/powerpoint/2010/main" val="849326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683095"/>
            <a:ext cx="11674547" cy="5174904"/>
          </a:xfrm>
        </p:spPr>
        <p:txBody>
          <a:bodyPr>
            <a:normAutofit/>
          </a:bodyPr>
          <a:lstStyle/>
          <a:p>
            <a:pPr algn="just"/>
            <a:r>
              <a:rPr lang="en-IN" sz="2200" b="1" u="sng" dirty="0">
                <a:solidFill>
                  <a:srgbClr val="FFFF00"/>
                </a:solidFill>
              </a:rPr>
              <a:t>Adjustments to be made by CPC while processing ITR u/s 143(1)</a:t>
            </a:r>
          </a:p>
          <a:p>
            <a:pPr marL="0" indent="0" algn="just">
              <a:buNone/>
            </a:pPr>
            <a:r>
              <a:rPr lang="en-IN" sz="2200" dirty="0">
                <a:solidFill>
                  <a:srgbClr val="FFFF00"/>
                </a:solidFill>
              </a:rPr>
              <a:t>	</a:t>
            </a:r>
            <a:r>
              <a:rPr lang="en-IN" sz="2200" dirty="0"/>
              <a:t> </a:t>
            </a:r>
            <a:r>
              <a:rPr lang="en-IN" sz="2200" dirty="0" smtClean="0"/>
              <a:t>Existing provision allows CPC to disallow certain expenses indicated in TAR but not considered in 	computation. </a:t>
            </a:r>
            <a:r>
              <a:rPr lang="en-IN" sz="2200" dirty="0"/>
              <a:t>T</a:t>
            </a:r>
            <a:r>
              <a:rPr lang="en-IN" sz="2200" dirty="0" smtClean="0"/>
              <a:t>he </a:t>
            </a:r>
            <a:r>
              <a:rPr lang="en-IN" sz="2200" dirty="0"/>
              <a:t>CPC can now make adjustments to increase the </a:t>
            </a:r>
            <a:r>
              <a:rPr lang="en-IN" sz="2200" dirty="0" smtClean="0"/>
              <a:t>income also. </a:t>
            </a:r>
            <a:r>
              <a:rPr lang="en-IN" sz="2200" dirty="0" err="1" smtClean="0"/>
              <a:t>Wef</a:t>
            </a:r>
            <a:r>
              <a:rPr lang="en-IN" sz="2200" dirty="0" smtClean="0"/>
              <a:t> 1</a:t>
            </a:r>
            <a:r>
              <a:rPr lang="en-IN" sz="2200" baseline="30000" dirty="0" smtClean="0"/>
              <a:t>st</a:t>
            </a:r>
            <a:r>
              <a:rPr lang="en-IN" sz="2200" dirty="0" smtClean="0"/>
              <a:t> Apr 2021.</a:t>
            </a:r>
            <a:endParaRPr lang="en-IN" sz="2200" dirty="0"/>
          </a:p>
          <a:p>
            <a:pPr algn="just"/>
            <a:r>
              <a:rPr lang="en-IN" sz="2200" b="1" u="sng" dirty="0">
                <a:solidFill>
                  <a:srgbClr val="FFFF00"/>
                </a:solidFill>
              </a:rPr>
              <a:t>Notice to file return of Income can be issued by Prescribed </a:t>
            </a:r>
            <a:r>
              <a:rPr lang="en-IN" sz="2200" b="1" u="sng" dirty="0" smtClean="0">
                <a:solidFill>
                  <a:srgbClr val="FFFF00"/>
                </a:solidFill>
              </a:rPr>
              <a:t>Authority – Sec 142(1)</a:t>
            </a:r>
            <a:endParaRPr lang="en-IN" sz="2200" b="1" u="sng" dirty="0">
              <a:solidFill>
                <a:srgbClr val="FFFF00"/>
              </a:solidFill>
            </a:endParaRPr>
          </a:p>
          <a:p>
            <a:pPr marL="0" indent="0" algn="just">
              <a:buNone/>
            </a:pPr>
            <a:r>
              <a:rPr lang="en-IN" sz="2200" dirty="0">
                <a:solidFill>
                  <a:srgbClr val="FFFF00"/>
                </a:solidFill>
              </a:rPr>
              <a:t>	</a:t>
            </a:r>
            <a:r>
              <a:rPr lang="en-IN" sz="2200" dirty="0"/>
              <a:t>To enable centralised issuance of notices in an automated manner, 142(1) notices can now be 	issued by prescribed authority. Earlier, 142(1) notices can only be issued by AO.</a:t>
            </a: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2"/>
            <a:ext cx="11674548" cy="92503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INCOME TAX RETURN RELATED CHANGES</a:t>
            </a:r>
          </a:p>
        </p:txBody>
      </p:sp>
    </p:spTree>
    <p:extLst>
      <p:ext uri="{BB962C8B-B14F-4D97-AF65-F5344CB8AC3E}">
        <p14:creationId xmlns:p14="http://schemas.microsoft.com/office/powerpoint/2010/main" val="4004373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E9A581-48A2-4398-8783-3D6DFF792845}"/>
              </a:ext>
            </a:extLst>
          </p:cNvPr>
          <p:cNvSpPr>
            <a:spLocks noGrp="1"/>
          </p:cNvSpPr>
          <p:nvPr>
            <p:ph type="title"/>
          </p:nvPr>
        </p:nvSpPr>
        <p:spPr>
          <a:xfrm>
            <a:off x="276449" y="116959"/>
            <a:ext cx="11546958" cy="839972"/>
          </a:xfrm>
        </p:spPr>
        <p:txBody>
          <a:bodyPr/>
          <a:lstStyle/>
          <a:p>
            <a:pPr algn="ctr"/>
            <a:r>
              <a:rPr lang="en-IN" b="1" dirty="0"/>
              <a:t>REVISED Due dates in a NUTSHELL</a:t>
            </a:r>
          </a:p>
        </p:txBody>
      </p:sp>
      <p:graphicFrame>
        <p:nvGraphicFramePr>
          <p:cNvPr id="5" name="Table 5">
            <a:extLst>
              <a:ext uri="{FF2B5EF4-FFF2-40B4-BE49-F238E27FC236}">
                <a16:creationId xmlns="" xmlns:a16="http://schemas.microsoft.com/office/drawing/2014/main" id="{2B9AC1DE-8F78-40E1-8310-2CC9E3F4DD81}"/>
              </a:ext>
            </a:extLst>
          </p:cNvPr>
          <p:cNvGraphicFramePr>
            <a:graphicFrameLocks noGrp="1"/>
          </p:cNvGraphicFramePr>
          <p:nvPr>
            <p:ph idx="1"/>
            <p:extLst>
              <p:ext uri="{D42A27DB-BD31-4B8C-83A1-F6EECF244321}">
                <p14:modId xmlns:p14="http://schemas.microsoft.com/office/powerpoint/2010/main" val="3835824265"/>
              </p:ext>
            </p:extLst>
          </p:nvPr>
        </p:nvGraphicFramePr>
        <p:xfrm>
          <a:off x="278219" y="1520810"/>
          <a:ext cx="11621387" cy="3400740"/>
        </p:xfrm>
        <a:graphic>
          <a:graphicData uri="http://schemas.openxmlformats.org/drawingml/2006/table">
            <a:tbl>
              <a:tblPr firstRow="1" bandRow="1">
                <a:tableStyleId>{5C22544A-7EE6-4342-B048-85BDC9FD1C3A}</a:tableStyleId>
              </a:tblPr>
              <a:tblGrid>
                <a:gridCol w="5363985">
                  <a:extLst>
                    <a:ext uri="{9D8B030D-6E8A-4147-A177-3AD203B41FA5}">
                      <a16:colId xmlns="" xmlns:a16="http://schemas.microsoft.com/office/drawing/2014/main" val="1893153518"/>
                    </a:ext>
                  </a:extLst>
                </a:gridCol>
                <a:gridCol w="3078266">
                  <a:extLst>
                    <a:ext uri="{9D8B030D-6E8A-4147-A177-3AD203B41FA5}">
                      <a16:colId xmlns="" xmlns:a16="http://schemas.microsoft.com/office/drawing/2014/main" val="2823659019"/>
                    </a:ext>
                  </a:extLst>
                </a:gridCol>
                <a:gridCol w="3179136">
                  <a:extLst>
                    <a:ext uri="{9D8B030D-6E8A-4147-A177-3AD203B41FA5}">
                      <a16:colId xmlns="" xmlns:a16="http://schemas.microsoft.com/office/drawing/2014/main" val="1554287073"/>
                    </a:ext>
                  </a:extLst>
                </a:gridCol>
              </a:tblGrid>
              <a:tr h="392472">
                <a:tc>
                  <a:txBody>
                    <a:bodyPr/>
                    <a:lstStyle/>
                    <a:p>
                      <a:pPr algn="ctr"/>
                      <a:r>
                        <a:rPr lang="en-IN" sz="2400" dirty="0"/>
                        <a:t>Milestone</a:t>
                      </a:r>
                    </a:p>
                  </a:txBody>
                  <a:tcPr/>
                </a:tc>
                <a:tc>
                  <a:txBody>
                    <a:bodyPr/>
                    <a:lstStyle/>
                    <a:p>
                      <a:pPr algn="ctr"/>
                      <a:r>
                        <a:rPr lang="en-IN" sz="2400" dirty="0"/>
                        <a:t>Existing due date</a:t>
                      </a:r>
                    </a:p>
                  </a:txBody>
                  <a:tcPr/>
                </a:tc>
                <a:tc>
                  <a:txBody>
                    <a:bodyPr/>
                    <a:lstStyle/>
                    <a:p>
                      <a:pPr algn="ctr"/>
                      <a:r>
                        <a:rPr lang="en-IN" sz="2400" dirty="0"/>
                        <a:t>Revised due date</a:t>
                      </a:r>
                    </a:p>
                  </a:txBody>
                  <a:tcPr/>
                </a:tc>
                <a:extLst>
                  <a:ext uri="{0D108BD9-81ED-4DB2-BD59-A6C34878D82A}">
                    <a16:rowId xmlns="" xmlns:a16="http://schemas.microsoft.com/office/drawing/2014/main" val="241283222"/>
                  </a:ext>
                </a:extLst>
              </a:tr>
              <a:tr h="981180">
                <a:tc>
                  <a:txBody>
                    <a:bodyPr/>
                    <a:lstStyle/>
                    <a:p>
                      <a:pPr algn="l"/>
                      <a:r>
                        <a:rPr lang="en-IN" dirty="0"/>
                        <a:t>Filing of original return of Income (as the case may be)</a:t>
                      </a:r>
                    </a:p>
                  </a:txBody>
                  <a:tcPr/>
                </a:tc>
                <a:tc>
                  <a:txBody>
                    <a:bodyPr/>
                    <a:lstStyle/>
                    <a:p>
                      <a:pPr marL="285750" indent="-285750" algn="l">
                        <a:buFont typeface="Arial" panose="020B0604020202020204" pitchFamily="34" charset="0"/>
                        <a:buChar char="•"/>
                      </a:pPr>
                      <a:r>
                        <a:rPr lang="en-IN" dirty="0"/>
                        <a:t>31.07.2021</a:t>
                      </a:r>
                    </a:p>
                    <a:p>
                      <a:pPr marL="285750" indent="-285750" algn="l">
                        <a:buFont typeface="Arial" panose="020B0604020202020204" pitchFamily="34" charset="0"/>
                        <a:buChar char="•"/>
                      </a:pPr>
                      <a:r>
                        <a:rPr lang="en-IN" dirty="0"/>
                        <a:t>31.10.2021</a:t>
                      </a:r>
                    </a:p>
                    <a:p>
                      <a:pPr marL="285750" indent="-285750" algn="l">
                        <a:buFont typeface="Arial" panose="020B0604020202020204" pitchFamily="34" charset="0"/>
                        <a:buChar char="•"/>
                      </a:pPr>
                      <a:r>
                        <a:rPr lang="en-IN" dirty="0"/>
                        <a:t>30.11.2021</a:t>
                      </a:r>
                    </a:p>
                  </a:txBody>
                  <a:tcPr/>
                </a:tc>
                <a:tc>
                  <a:txBody>
                    <a:bodyPr/>
                    <a:lstStyle/>
                    <a:p>
                      <a:pPr algn="l"/>
                      <a:endParaRPr lang="en-IN" dirty="0"/>
                    </a:p>
                    <a:p>
                      <a:pPr algn="l"/>
                      <a:r>
                        <a:rPr lang="en-IN" dirty="0"/>
                        <a:t>      No change</a:t>
                      </a:r>
                    </a:p>
                  </a:txBody>
                  <a:tcPr/>
                </a:tc>
                <a:extLst>
                  <a:ext uri="{0D108BD9-81ED-4DB2-BD59-A6C34878D82A}">
                    <a16:rowId xmlns="" xmlns:a16="http://schemas.microsoft.com/office/drawing/2014/main" val="1817745330"/>
                  </a:ext>
                </a:extLst>
              </a:tr>
              <a:tr h="392472">
                <a:tc>
                  <a:txBody>
                    <a:bodyPr/>
                    <a:lstStyle/>
                    <a:p>
                      <a:pPr algn="l"/>
                      <a:r>
                        <a:rPr lang="en-IN" dirty="0"/>
                        <a:t>Filing of belated or revised return of Income</a:t>
                      </a:r>
                    </a:p>
                  </a:txBody>
                  <a:tcPr/>
                </a:tc>
                <a:tc>
                  <a:txBody>
                    <a:bodyPr/>
                    <a:lstStyle/>
                    <a:p>
                      <a:pPr algn="l"/>
                      <a:r>
                        <a:rPr lang="en-IN" dirty="0"/>
                        <a:t>      31.03.2022</a:t>
                      </a:r>
                    </a:p>
                  </a:txBody>
                  <a:tcPr/>
                </a:tc>
                <a:tc>
                  <a:txBody>
                    <a:bodyPr/>
                    <a:lstStyle/>
                    <a:p>
                      <a:pPr algn="l"/>
                      <a:r>
                        <a:rPr lang="en-IN" dirty="0"/>
                        <a:t>      31.12.2021</a:t>
                      </a:r>
                    </a:p>
                  </a:txBody>
                  <a:tcPr/>
                </a:tc>
                <a:extLst>
                  <a:ext uri="{0D108BD9-81ED-4DB2-BD59-A6C34878D82A}">
                    <a16:rowId xmlns="" xmlns:a16="http://schemas.microsoft.com/office/drawing/2014/main" val="2063866525"/>
                  </a:ext>
                </a:extLst>
              </a:tr>
              <a:tr h="392472">
                <a:tc>
                  <a:txBody>
                    <a:bodyPr/>
                    <a:lstStyle/>
                    <a:p>
                      <a:pPr algn="l"/>
                      <a:r>
                        <a:rPr lang="en-IN" dirty="0"/>
                        <a:t>Issue of notice u/s 143(1) – processing of return</a:t>
                      </a:r>
                    </a:p>
                  </a:txBody>
                  <a:tcPr/>
                </a:tc>
                <a:tc>
                  <a:txBody>
                    <a:bodyPr/>
                    <a:lstStyle/>
                    <a:p>
                      <a:pPr algn="l"/>
                      <a:r>
                        <a:rPr lang="en-IN" dirty="0"/>
                        <a:t>      31.03.2023</a:t>
                      </a:r>
                    </a:p>
                  </a:txBody>
                  <a:tcPr/>
                </a:tc>
                <a:tc>
                  <a:txBody>
                    <a:bodyPr/>
                    <a:lstStyle/>
                    <a:p>
                      <a:pPr algn="l"/>
                      <a:r>
                        <a:rPr lang="en-IN" dirty="0"/>
                        <a:t>      31.12.2022</a:t>
                      </a:r>
                    </a:p>
                  </a:txBody>
                  <a:tcPr/>
                </a:tc>
                <a:extLst>
                  <a:ext uri="{0D108BD9-81ED-4DB2-BD59-A6C34878D82A}">
                    <a16:rowId xmlns="" xmlns:a16="http://schemas.microsoft.com/office/drawing/2014/main" val="2344920599"/>
                  </a:ext>
                </a:extLst>
              </a:tr>
              <a:tr h="392472">
                <a:tc>
                  <a:txBody>
                    <a:bodyPr/>
                    <a:lstStyle/>
                    <a:p>
                      <a:pPr algn="l"/>
                      <a:r>
                        <a:rPr lang="en-IN" dirty="0"/>
                        <a:t>Issue of notice u/s 143(2) – scrutiny assessment</a:t>
                      </a:r>
                    </a:p>
                  </a:txBody>
                  <a:tcPr/>
                </a:tc>
                <a:tc>
                  <a:txBody>
                    <a:bodyPr/>
                    <a:lstStyle/>
                    <a:p>
                      <a:pPr algn="l"/>
                      <a:r>
                        <a:rPr lang="en-IN" dirty="0"/>
                        <a:t>      30.09.2022</a:t>
                      </a:r>
                    </a:p>
                  </a:txBody>
                  <a:tcPr/>
                </a:tc>
                <a:tc>
                  <a:txBody>
                    <a:bodyPr/>
                    <a:lstStyle/>
                    <a:p>
                      <a:pPr algn="l"/>
                      <a:r>
                        <a:rPr lang="en-IN" dirty="0"/>
                        <a:t>      30.06.2022</a:t>
                      </a:r>
                    </a:p>
                  </a:txBody>
                  <a:tcPr/>
                </a:tc>
                <a:extLst>
                  <a:ext uri="{0D108BD9-81ED-4DB2-BD59-A6C34878D82A}">
                    <a16:rowId xmlns="" xmlns:a16="http://schemas.microsoft.com/office/drawing/2014/main" val="600091417"/>
                  </a:ext>
                </a:extLst>
              </a:tr>
              <a:tr h="392472">
                <a:tc>
                  <a:txBody>
                    <a:bodyPr/>
                    <a:lstStyle/>
                    <a:p>
                      <a:pPr algn="l"/>
                      <a:r>
                        <a:rPr lang="en-IN" dirty="0"/>
                        <a:t>Completion of scrutiny assessment – 143(3)</a:t>
                      </a:r>
                    </a:p>
                  </a:txBody>
                  <a:tcPr/>
                </a:tc>
                <a:tc>
                  <a:txBody>
                    <a:bodyPr/>
                    <a:lstStyle/>
                    <a:p>
                      <a:pPr algn="l"/>
                      <a:r>
                        <a:rPr lang="en-IN" dirty="0"/>
                        <a:t>      31.03.2023</a:t>
                      </a:r>
                    </a:p>
                  </a:txBody>
                  <a:tcPr/>
                </a:tc>
                <a:tc>
                  <a:txBody>
                    <a:bodyPr/>
                    <a:lstStyle/>
                    <a:p>
                      <a:pPr algn="l"/>
                      <a:r>
                        <a:rPr lang="en-IN" dirty="0"/>
                        <a:t>      31.12.2022</a:t>
                      </a:r>
                    </a:p>
                  </a:txBody>
                  <a:tcPr/>
                </a:tc>
                <a:extLst>
                  <a:ext uri="{0D108BD9-81ED-4DB2-BD59-A6C34878D82A}">
                    <a16:rowId xmlns="" xmlns:a16="http://schemas.microsoft.com/office/drawing/2014/main" val="3970360948"/>
                  </a:ext>
                </a:extLst>
              </a:tr>
              <a:tr h="392472">
                <a:tc>
                  <a:txBody>
                    <a:bodyPr/>
                    <a:lstStyle/>
                    <a:p>
                      <a:pPr algn="l"/>
                      <a:r>
                        <a:rPr lang="en-IN" dirty="0"/>
                        <a:t>Completion of best judgement assessment -144</a:t>
                      </a:r>
                    </a:p>
                  </a:txBody>
                  <a:tcPr/>
                </a:tc>
                <a:tc>
                  <a:txBody>
                    <a:bodyPr/>
                    <a:lstStyle/>
                    <a:p>
                      <a:pPr algn="l"/>
                      <a:r>
                        <a:rPr lang="en-IN" dirty="0"/>
                        <a:t>      31.03.2023</a:t>
                      </a:r>
                    </a:p>
                  </a:txBody>
                  <a:tcPr/>
                </a:tc>
                <a:tc>
                  <a:txBody>
                    <a:bodyPr/>
                    <a:lstStyle/>
                    <a:p>
                      <a:pPr algn="l"/>
                      <a:r>
                        <a:rPr lang="en-IN" dirty="0"/>
                        <a:t>      31.12.2022</a:t>
                      </a:r>
                    </a:p>
                  </a:txBody>
                  <a:tcPr/>
                </a:tc>
                <a:extLst>
                  <a:ext uri="{0D108BD9-81ED-4DB2-BD59-A6C34878D82A}">
                    <a16:rowId xmlns="" xmlns:a16="http://schemas.microsoft.com/office/drawing/2014/main" val="3489874650"/>
                  </a:ext>
                </a:extLst>
              </a:tr>
            </a:tbl>
          </a:graphicData>
        </a:graphic>
      </p:graphicFrame>
    </p:spTree>
    <p:extLst>
      <p:ext uri="{BB962C8B-B14F-4D97-AF65-F5344CB8AC3E}">
        <p14:creationId xmlns:p14="http://schemas.microsoft.com/office/powerpoint/2010/main" val="4123762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03B260-FE3A-4C67-B1A8-DF2947DF1CE9}"/>
              </a:ext>
            </a:extLst>
          </p:cNvPr>
          <p:cNvSpPr>
            <a:spLocks noGrp="1"/>
          </p:cNvSpPr>
          <p:nvPr>
            <p:ph type="title"/>
          </p:nvPr>
        </p:nvSpPr>
        <p:spPr>
          <a:xfrm>
            <a:off x="111967" y="609600"/>
            <a:ext cx="11616613" cy="1456267"/>
          </a:xfrm>
        </p:spPr>
        <p:txBody>
          <a:bodyPr/>
          <a:lstStyle/>
          <a:p>
            <a:pPr algn="ctr"/>
            <a:r>
              <a:rPr lang="en-IN" dirty="0"/>
              <a:t/>
            </a:r>
            <a:br>
              <a:rPr lang="en-IN" dirty="0"/>
            </a:br>
            <a:endParaRPr lang="en-IN" dirty="0"/>
          </a:p>
        </p:txBody>
      </p:sp>
      <p:pic>
        <p:nvPicPr>
          <p:cNvPr id="5" name="Content Placeholder 4">
            <a:extLst>
              <a:ext uri="{FF2B5EF4-FFF2-40B4-BE49-F238E27FC236}">
                <a16:creationId xmlns="" xmlns:a16="http://schemas.microsoft.com/office/drawing/2014/main" id="{E18BAF60-D228-481D-94E0-BB8C67B97305}"/>
              </a:ext>
            </a:extLst>
          </p:cNvPr>
          <p:cNvPicPr>
            <a:picLocks noGrp="1" noChangeAspect="1"/>
          </p:cNvPicPr>
          <p:nvPr>
            <p:ph idx="1"/>
          </p:nvPr>
        </p:nvPicPr>
        <p:blipFill>
          <a:blip r:embed="rId2"/>
          <a:stretch>
            <a:fillRect/>
          </a:stretch>
        </p:blipFill>
        <p:spPr>
          <a:xfrm>
            <a:off x="194387" y="3139574"/>
            <a:ext cx="3631164" cy="3545985"/>
          </a:xfrm>
        </p:spPr>
      </p:pic>
      <p:pic>
        <p:nvPicPr>
          <p:cNvPr id="9" name="Picture 8">
            <a:extLst>
              <a:ext uri="{FF2B5EF4-FFF2-40B4-BE49-F238E27FC236}">
                <a16:creationId xmlns="" xmlns:a16="http://schemas.microsoft.com/office/drawing/2014/main" id="{6FF80872-9A09-402E-9043-AD15EA114326}"/>
              </a:ext>
            </a:extLst>
          </p:cNvPr>
          <p:cNvPicPr>
            <a:picLocks noChangeAspect="1"/>
          </p:cNvPicPr>
          <p:nvPr/>
        </p:nvPicPr>
        <p:blipFill>
          <a:blip r:embed="rId3"/>
          <a:stretch>
            <a:fillRect/>
          </a:stretch>
        </p:blipFill>
        <p:spPr>
          <a:xfrm>
            <a:off x="3943204" y="3139573"/>
            <a:ext cx="4153678" cy="3545985"/>
          </a:xfrm>
          <a:prstGeom prst="rect">
            <a:avLst/>
          </a:prstGeom>
        </p:spPr>
      </p:pic>
      <p:pic>
        <p:nvPicPr>
          <p:cNvPr id="11" name="Picture 10">
            <a:extLst>
              <a:ext uri="{FF2B5EF4-FFF2-40B4-BE49-F238E27FC236}">
                <a16:creationId xmlns="" xmlns:a16="http://schemas.microsoft.com/office/drawing/2014/main" id="{14C12F59-FC7C-495E-BA8E-3E093E27F570}"/>
              </a:ext>
            </a:extLst>
          </p:cNvPr>
          <p:cNvPicPr>
            <a:picLocks noChangeAspect="1"/>
          </p:cNvPicPr>
          <p:nvPr/>
        </p:nvPicPr>
        <p:blipFill>
          <a:blip r:embed="rId4"/>
          <a:stretch>
            <a:fillRect/>
          </a:stretch>
        </p:blipFill>
        <p:spPr>
          <a:xfrm>
            <a:off x="8214536" y="3139573"/>
            <a:ext cx="3865498" cy="3545986"/>
          </a:xfrm>
          <a:prstGeom prst="rect">
            <a:avLst/>
          </a:prstGeom>
        </p:spPr>
      </p:pic>
      <p:sp>
        <p:nvSpPr>
          <p:cNvPr id="12" name="Rectangle: Rounded Corners 11">
            <a:extLst>
              <a:ext uri="{FF2B5EF4-FFF2-40B4-BE49-F238E27FC236}">
                <a16:creationId xmlns="" xmlns:a16="http://schemas.microsoft.com/office/drawing/2014/main" id="{1232E6DD-DE2D-428A-8560-39E7783E14B3}"/>
              </a:ext>
            </a:extLst>
          </p:cNvPr>
          <p:cNvSpPr/>
          <p:nvPr/>
        </p:nvSpPr>
        <p:spPr>
          <a:xfrm>
            <a:off x="194387" y="261257"/>
            <a:ext cx="11885647" cy="1129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000" b="1" dirty="0"/>
              <a:t>THE FIRST PILLAR - Health and Wellbeing</a:t>
            </a:r>
            <a:endParaRPr lang="en-IN" sz="4000" dirty="0"/>
          </a:p>
        </p:txBody>
      </p:sp>
      <p:sp>
        <p:nvSpPr>
          <p:cNvPr id="13" name="Rectangle: Rounded Corners 12">
            <a:extLst>
              <a:ext uri="{FF2B5EF4-FFF2-40B4-BE49-F238E27FC236}">
                <a16:creationId xmlns="" xmlns:a16="http://schemas.microsoft.com/office/drawing/2014/main" id="{D923DFCF-036A-4493-A98F-26C15E213A22}"/>
              </a:ext>
            </a:extLst>
          </p:cNvPr>
          <p:cNvSpPr/>
          <p:nvPr/>
        </p:nvSpPr>
        <p:spPr>
          <a:xfrm>
            <a:off x="954330" y="1868712"/>
            <a:ext cx="10131425" cy="7340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2400" b="1" dirty="0"/>
              <a:t>Allocation – Rs 2,23,846 </a:t>
            </a:r>
            <a:r>
              <a:rPr lang="en-IN" sz="2400" b="1" dirty="0" err="1" smtClean="0"/>
              <a:t>Crs</a:t>
            </a:r>
            <a:r>
              <a:rPr lang="en-IN" sz="2400" b="1" dirty="0" smtClean="0"/>
              <a:t> </a:t>
            </a:r>
            <a:r>
              <a:rPr lang="en-IN" sz="2400" b="1" dirty="0"/>
              <a:t>– Increase of 137% from 20-21 budget</a:t>
            </a:r>
          </a:p>
        </p:txBody>
      </p:sp>
    </p:spTree>
    <p:extLst>
      <p:ext uri="{BB962C8B-B14F-4D97-AF65-F5344CB8AC3E}">
        <p14:creationId xmlns:p14="http://schemas.microsoft.com/office/powerpoint/2010/main" val="1146664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220578"/>
            <a:ext cx="11674547" cy="5637421"/>
          </a:xfrm>
        </p:spPr>
        <p:txBody>
          <a:bodyPr>
            <a:normAutofit/>
          </a:bodyPr>
          <a:lstStyle/>
          <a:p>
            <a:pPr algn="just"/>
            <a:endParaRPr lang="en-IN" sz="2200" dirty="0" smtClean="0"/>
          </a:p>
          <a:p>
            <a:pPr algn="just"/>
            <a:r>
              <a:rPr lang="en-IN" sz="2200" dirty="0" smtClean="0"/>
              <a:t>Department now has scores of information due to advancement of technology.</a:t>
            </a:r>
          </a:p>
          <a:p>
            <a:pPr algn="just"/>
            <a:r>
              <a:rPr lang="en-IN" sz="2200" dirty="0" smtClean="0"/>
              <a:t>Information is received from other law enforcement agencies also. Such information is shared with the tax payer through AIR u/s 285BB.</a:t>
            </a:r>
          </a:p>
          <a:p>
            <a:pPr algn="just"/>
            <a:r>
              <a:rPr lang="en-IN" sz="2200" dirty="0" smtClean="0"/>
              <a:t>Department matches information collected with ITR.</a:t>
            </a:r>
          </a:p>
          <a:p>
            <a:pPr algn="just"/>
            <a:r>
              <a:rPr lang="en-IN" sz="2200" dirty="0" smtClean="0"/>
              <a:t>Therefore, assessment/reassessment to a large extend is information driven.</a:t>
            </a:r>
          </a:p>
          <a:p>
            <a:pPr algn="just"/>
            <a:r>
              <a:rPr lang="en-IN" sz="2200" dirty="0" smtClean="0"/>
              <a:t>New procedure for assessments/reassessments announced. Salient </a:t>
            </a:r>
            <a:r>
              <a:rPr lang="en-IN" sz="2200" dirty="0"/>
              <a:t>features </a:t>
            </a:r>
            <a:r>
              <a:rPr lang="en-IN" sz="2200" dirty="0" smtClean="0"/>
              <a:t>are:</a:t>
            </a:r>
          </a:p>
          <a:p>
            <a:pPr lvl="1" algn="just"/>
            <a:r>
              <a:rPr lang="en-IN" sz="2000" dirty="0" smtClean="0"/>
              <a:t>Search </a:t>
            </a:r>
            <a:r>
              <a:rPr lang="en-IN" sz="2000" dirty="0"/>
              <a:t>assessments u/s 153A to 153D abolished </a:t>
            </a:r>
            <a:r>
              <a:rPr lang="en-IN" sz="2000" dirty="0" err="1"/>
              <a:t>wef</a:t>
            </a:r>
            <a:r>
              <a:rPr lang="en-IN" sz="2000" dirty="0"/>
              <a:t> 01.04.2021</a:t>
            </a:r>
            <a:r>
              <a:rPr lang="en-IN" sz="2000" dirty="0" smtClean="0"/>
              <a:t>.</a:t>
            </a:r>
          </a:p>
          <a:p>
            <a:pPr lvl="1" algn="just"/>
            <a:r>
              <a:rPr lang="en-IN" sz="2000" dirty="0" smtClean="0"/>
              <a:t>Sec 147 proposes to allow the AO to assess/reassess/</a:t>
            </a:r>
            <a:r>
              <a:rPr lang="en-IN" sz="2000" dirty="0" err="1" smtClean="0"/>
              <a:t>recompute</a:t>
            </a:r>
            <a:r>
              <a:rPr lang="en-IN" sz="2000" dirty="0" smtClean="0"/>
              <a:t> any income escaping assessment for any AY. (called relevant AY)		</a:t>
            </a:r>
          </a:p>
          <a:p>
            <a:pPr lvl="1" algn="just"/>
            <a:r>
              <a:rPr lang="en-IN" sz="2000" dirty="0" smtClean="0"/>
              <a:t>Notice u/s 148 to be issued when there is information with the AO which suggests escaped income.</a:t>
            </a:r>
          </a:p>
          <a:p>
            <a:pPr lvl="1" algn="just"/>
            <a:r>
              <a:rPr lang="en-IN" sz="2000" dirty="0" smtClean="0"/>
              <a:t>Prior approval of specified authority required before issuing notice.</a:t>
            </a:r>
            <a:endParaRPr lang="en-IN" sz="18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4625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INCOME ESCAPING ASSESSMENT - Sec 148 </a:t>
            </a:r>
            <a:endParaRPr lang="en-IN" sz="2400" b="1" dirty="0"/>
          </a:p>
        </p:txBody>
      </p:sp>
    </p:spTree>
    <p:extLst>
      <p:ext uri="{BB962C8B-B14F-4D97-AF65-F5344CB8AC3E}">
        <p14:creationId xmlns:p14="http://schemas.microsoft.com/office/powerpoint/2010/main" val="7845000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220578"/>
            <a:ext cx="11674547" cy="5637421"/>
          </a:xfrm>
        </p:spPr>
        <p:txBody>
          <a:bodyPr>
            <a:normAutofit/>
          </a:bodyPr>
          <a:lstStyle/>
          <a:p>
            <a:pPr lvl="1" algn="just"/>
            <a:endParaRPr lang="en-IN" sz="2000" dirty="0"/>
          </a:p>
          <a:p>
            <a:pPr lvl="1" algn="just"/>
            <a:r>
              <a:rPr lang="en-IN" sz="2000" dirty="0"/>
              <a:t>Information flagged in the case of an </a:t>
            </a:r>
            <a:r>
              <a:rPr lang="en-IN" sz="2000" dirty="0" err="1"/>
              <a:t>assessee</a:t>
            </a:r>
            <a:r>
              <a:rPr lang="en-IN" sz="2000" dirty="0"/>
              <a:t> for relevant AY (largely through computer based system) in accordance with risk management strategy formulated by the Board shall be information for reopening.</a:t>
            </a:r>
          </a:p>
          <a:p>
            <a:pPr lvl="1" algn="just"/>
            <a:r>
              <a:rPr lang="en-IN" sz="2000" dirty="0"/>
              <a:t>A final audit objection raised by C&amp;AG shall be considered as information for escaped assessment.</a:t>
            </a:r>
          </a:p>
          <a:p>
            <a:pPr lvl="1" algn="just"/>
            <a:r>
              <a:rPr lang="en-IN" sz="2000" dirty="0"/>
              <a:t>In cases of search/survey/requisition initiated after 1</a:t>
            </a:r>
            <a:r>
              <a:rPr lang="en-IN" sz="2000" baseline="30000" dirty="0"/>
              <a:t>st</a:t>
            </a:r>
            <a:r>
              <a:rPr lang="en-IN" sz="2000" dirty="0"/>
              <a:t> April 2021, it shall be deemed that AO has information to the effect that income chargeable to tax has escaped assessment for 3 </a:t>
            </a:r>
            <a:r>
              <a:rPr lang="en-IN" sz="2000" dirty="0" smtClean="0"/>
              <a:t>AYs immediately </a:t>
            </a:r>
            <a:r>
              <a:rPr lang="en-IN" sz="2000" dirty="0"/>
              <a:t>preceding </a:t>
            </a:r>
            <a:r>
              <a:rPr lang="en-IN" sz="2000" dirty="0" smtClean="0"/>
              <a:t>the </a:t>
            </a:r>
            <a:r>
              <a:rPr lang="en-IN" sz="2000" dirty="0"/>
              <a:t>PY of </a:t>
            </a:r>
            <a:r>
              <a:rPr lang="en-IN" sz="2000" dirty="0" smtClean="0"/>
              <a:t>search/survey/requisition.</a:t>
            </a:r>
          </a:p>
          <a:p>
            <a:pPr lvl="1" algn="just"/>
            <a:r>
              <a:rPr lang="en-IN" sz="2000" dirty="0" smtClean="0"/>
              <a:t>Before issuance of notice, AO to conduct enquiries if required and provide an opportunity of being heard – New Sec 148A.</a:t>
            </a:r>
          </a:p>
          <a:p>
            <a:pPr lvl="1" algn="just"/>
            <a:r>
              <a:rPr lang="en-IN" sz="2000" dirty="0" smtClean="0"/>
              <a:t>Thereafter, AO will decide by an order whether it is a fit case for issuing notice u/s 148 and shall serve a copy of the order along with such notice.</a:t>
            </a:r>
          </a:p>
          <a:p>
            <a:pPr lvl="1" algn="just"/>
            <a:r>
              <a:rPr lang="en-IN" sz="2000" dirty="0" smtClean="0"/>
              <a:t>AO to obtain approval from specified authority.</a:t>
            </a:r>
          </a:p>
          <a:p>
            <a:pPr lvl="1" algn="just"/>
            <a:r>
              <a:rPr lang="en-IN" sz="2000" dirty="0" smtClean="0"/>
              <a:t>Above procedure not applicable for search/requisition cases.</a:t>
            </a:r>
            <a:endParaRPr lang="en-IN" sz="2000" dirty="0"/>
          </a:p>
          <a:p>
            <a:pPr algn="just"/>
            <a:endParaRPr lang="en-IN" sz="2200" dirty="0" smtClean="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4625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INCOME ESCAPING ASSESSMENT - Sec 148</a:t>
            </a:r>
            <a:endParaRPr lang="en-IN" sz="2400" b="1" dirty="0"/>
          </a:p>
        </p:txBody>
      </p:sp>
    </p:spTree>
    <p:extLst>
      <p:ext uri="{BB962C8B-B14F-4D97-AF65-F5344CB8AC3E}">
        <p14:creationId xmlns:p14="http://schemas.microsoft.com/office/powerpoint/2010/main" val="1995890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220578"/>
            <a:ext cx="11674547" cy="5637421"/>
          </a:xfrm>
        </p:spPr>
        <p:txBody>
          <a:bodyPr>
            <a:normAutofit/>
          </a:bodyPr>
          <a:lstStyle/>
          <a:p>
            <a:pPr lvl="1" algn="just"/>
            <a:r>
              <a:rPr lang="en-IN" sz="2000" dirty="0" smtClean="0"/>
              <a:t>In normal cases, no notices shall be issued beyond 3 years from the end of the relevant AY.</a:t>
            </a:r>
          </a:p>
          <a:p>
            <a:pPr lvl="1" algn="just"/>
            <a:r>
              <a:rPr lang="en-IN" sz="2000" dirty="0" smtClean="0"/>
              <a:t>Where AO possesses evidence which reveal income escaping assessment represented in the form of assets amounts to/likely to amount to </a:t>
            </a:r>
            <a:r>
              <a:rPr lang="en-IN" sz="2000" dirty="0" err="1" smtClean="0"/>
              <a:t>Rs</a:t>
            </a:r>
            <a:r>
              <a:rPr lang="en-IN" sz="2000" dirty="0" smtClean="0"/>
              <a:t> 50 lakh or more, notice can be issued beyond 3 years but not beyond 10 years from the end of the relevant AY.</a:t>
            </a:r>
          </a:p>
          <a:p>
            <a:pPr lvl="1" algn="just"/>
            <a:r>
              <a:rPr lang="en-IN" sz="2000" dirty="0" smtClean="0"/>
              <a:t>No notice u/s 148 can be issued at any time in a case for the relevant AY beginning on or before 1</a:t>
            </a:r>
            <a:r>
              <a:rPr lang="en-IN" sz="2000" baseline="30000" dirty="0" smtClean="0"/>
              <a:t>st</a:t>
            </a:r>
            <a:r>
              <a:rPr lang="en-IN" sz="2000" dirty="0" smtClean="0"/>
              <a:t> Apr 2021 if such notice could not have been issued at that time on account of the time limit prescribed under the present act.</a:t>
            </a:r>
          </a:p>
          <a:p>
            <a:pPr lvl="1" algn="just"/>
            <a:r>
              <a:rPr lang="en-IN" sz="2000" dirty="0" smtClean="0"/>
              <a:t>Old time limit will continue for searches initiated up to 31</a:t>
            </a:r>
            <a:r>
              <a:rPr lang="en-IN" sz="2000" baseline="30000" dirty="0" smtClean="0"/>
              <a:t>st</a:t>
            </a:r>
            <a:r>
              <a:rPr lang="en-IN" sz="2000" dirty="0" smtClean="0"/>
              <a:t> March 2021.</a:t>
            </a:r>
          </a:p>
          <a:p>
            <a:pPr lvl="1" algn="just"/>
            <a:r>
              <a:rPr lang="en-IN" sz="2000" dirty="0" smtClean="0"/>
              <a:t>Specified authorities for approval of various tasks are as follows;</a:t>
            </a:r>
          </a:p>
          <a:p>
            <a:pPr lvl="2" algn="just"/>
            <a:r>
              <a:rPr lang="en-IN" sz="2000" dirty="0" smtClean="0"/>
              <a:t> PCIT/PDIT/CIT/DIT – if 3 years or &lt; 3 years has elapsed from the end of relevant AY.</a:t>
            </a:r>
          </a:p>
          <a:p>
            <a:pPr lvl="2" algn="just"/>
            <a:r>
              <a:rPr lang="en-IN" sz="2000" dirty="0" smtClean="0"/>
              <a:t>PCCIT/PDGIT/CCIT/DGIT – if more than 3 years have elapsed.</a:t>
            </a:r>
            <a:endParaRPr lang="en-IN" sz="2000" dirty="0"/>
          </a:p>
          <a:p>
            <a:pPr lvl="1" algn="just"/>
            <a:r>
              <a:rPr lang="en-IN" sz="2200" dirty="0" smtClean="0"/>
              <a:t>AO </a:t>
            </a:r>
            <a:r>
              <a:rPr lang="en-IN" sz="2200" dirty="0"/>
              <a:t>empowered </a:t>
            </a:r>
            <a:r>
              <a:rPr lang="en-IN" sz="2200" dirty="0" smtClean="0"/>
              <a:t>to assess/reassess income covering issues that has come to his notice after the procedure prescribed in 148A.</a:t>
            </a:r>
            <a:endParaRPr lang="en-IN" sz="2200" dirty="0"/>
          </a:p>
          <a:p>
            <a:pPr marL="914400" lvl="2" indent="0" algn="just">
              <a:buNone/>
            </a:pPr>
            <a:endParaRPr lang="en-IN" sz="20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4625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TIME LIMIT FOR ISSUE OF NOTICE ON INCOME ESCAPING ASSESSMENT - Sec 149</a:t>
            </a:r>
            <a:endParaRPr lang="en-IN" sz="2400" b="1" dirty="0"/>
          </a:p>
        </p:txBody>
      </p:sp>
    </p:spTree>
    <p:extLst>
      <p:ext uri="{BB962C8B-B14F-4D97-AF65-F5344CB8AC3E}">
        <p14:creationId xmlns:p14="http://schemas.microsoft.com/office/powerpoint/2010/main" val="4198353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normAutofit/>
          </a:bodyPr>
          <a:lstStyle/>
          <a:p>
            <a:pPr algn="ctr"/>
            <a:r>
              <a:rPr lang="en-IN" sz="3200" b="1" dirty="0"/>
              <a:t>DIRECT TAXES – KEY CHANGES</a:t>
            </a:r>
            <a:endParaRPr lang="en-IN" sz="3200"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a:bodyPr>
          <a:lstStyle/>
          <a:p>
            <a:pPr algn="just"/>
            <a:r>
              <a:rPr lang="en-IN" sz="2200" b="1" u="sng" dirty="0">
                <a:solidFill>
                  <a:srgbClr val="FFFF00"/>
                </a:solidFill>
              </a:rPr>
              <a:t>TDS on purchase of goods – New Sec 194</a:t>
            </a:r>
            <a:r>
              <a:rPr lang="en-IN" sz="2200" b="1" dirty="0">
                <a:solidFill>
                  <a:srgbClr val="FFFF00"/>
                </a:solidFill>
              </a:rPr>
              <a:t>Q</a:t>
            </a:r>
          </a:p>
          <a:p>
            <a:pPr marL="0" indent="0" algn="just">
              <a:buNone/>
            </a:pPr>
            <a:r>
              <a:rPr lang="en-IN" sz="2200" dirty="0">
                <a:solidFill>
                  <a:srgbClr val="FFFF00"/>
                </a:solidFill>
              </a:rPr>
              <a:t>	</a:t>
            </a:r>
            <a:r>
              <a:rPr lang="en-IN" sz="2200" dirty="0"/>
              <a:t> It is proposed to insert a new Sec for deduction of TDS by a person (whose turnover exceeds Rs 	10 </a:t>
            </a:r>
            <a:r>
              <a:rPr lang="en-IN" sz="2200" dirty="0" err="1" smtClean="0"/>
              <a:t>Crs</a:t>
            </a:r>
            <a:r>
              <a:rPr lang="en-IN" sz="2200" dirty="0" smtClean="0"/>
              <a:t> in the immediately preceding PY) </a:t>
            </a:r>
            <a:r>
              <a:rPr lang="en-IN" sz="2200" dirty="0"/>
              <a:t>who is paying any sum to any resident for purchase of </a:t>
            </a:r>
            <a:r>
              <a:rPr lang="en-IN" sz="2200" dirty="0" smtClean="0"/>
              <a:t>	any </a:t>
            </a:r>
            <a:r>
              <a:rPr lang="en-IN" sz="2200" dirty="0"/>
              <a:t>goods of the value 	exceeding Rs 50 lakhs in any previous year. The tax shall be deducted at </a:t>
            </a:r>
            <a:r>
              <a:rPr lang="en-IN" sz="2200" dirty="0" smtClean="0"/>
              <a:t>	the </a:t>
            </a:r>
            <a:r>
              <a:rPr lang="en-IN" sz="2200" dirty="0"/>
              <a:t>rate of 0.1%, which 	shall be increased to 5% if the seller does not provide his PAN</a:t>
            </a:r>
            <a:r>
              <a:rPr lang="en-IN" sz="2200" dirty="0" smtClean="0"/>
              <a:t>.</a:t>
            </a:r>
          </a:p>
          <a:p>
            <a:pPr marL="0" indent="0" algn="just">
              <a:buNone/>
            </a:pPr>
            <a:r>
              <a:rPr lang="en-IN" sz="2200" dirty="0" smtClean="0"/>
              <a:t> 	</a:t>
            </a:r>
            <a:r>
              <a:rPr lang="en-IN" sz="2200" dirty="0" err="1" smtClean="0"/>
              <a:t>Exeptions</a:t>
            </a:r>
            <a:r>
              <a:rPr lang="en-IN" sz="2200" dirty="0" smtClean="0"/>
              <a:t> – 1. CG  	empowered to exempt any person from this obligation by way of notification 	on fulfilment of 	condition specified there in.</a:t>
            </a:r>
          </a:p>
          <a:p>
            <a:pPr marL="0" indent="0" algn="just">
              <a:buNone/>
            </a:pPr>
            <a:r>
              <a:rPr lang="en-IN" sz="2200" dirty="0"/>
              <a:t>	</a:t>
            </a:r>
            <a:r>
              <a:rPr lang="en-IN" sz="2200" dirty="0" smtClean="0"/>
              <a:t>2. not applicable if transactions liable for TDS under any other provisions.</a:t>
            </a:r>
          </a:p>
          <a:p>
            <a:pPr marL="0" indent="0" algn="just">
              <a:buNone/>
            </a:pPr>
            <a:r>
              <a:rPr lang="en-IN" sz="2200" dirty="0"/>
              <a:t>	</a:t>
            </a:r>
            <a:r>
              <a:rPr lang="en-IN" sz="2200" dirty="0" smtClean="0"/>
              <a:t>3. A transaction on which TCS is applicable u/s 206C other than u/s 206C(1H)</a:t>
            </a:r>
          </a:p>
          <a:p>
            <a:pPr marL="0" indent="0" algn="just">
              <a:buNone/>
            </a:pPr>
            <a:r>
              <a:rPr lang="en-IN" sz="2200" dirty="0"/>
              <a:t>	</a:t>
            </a:r>
            <a:r>
              <a:rPr lang="en-IN" sz="2200" dirty="0" smtClean="0"/>
              <a:t>4.  if on a transaction 206C(1H) as well as TDS under this section is applicable, then only TDS under the Sec be 	carried out.</a:t>
            </a:r>
          </a:p>
          <a:p>
            <a:pPr marL="0" indent="0" algn="just">
              <a:buNone/>
            </a:pPr>
            <a:r>
              <a:rPr lang="en-IN" sz="2200" dirty="0"/>
              <a:t>	</a:t>
            </a:r>
            <a:r>
              <a:rPr lang="en-IN" sz="2200" dirty="0" smtClean="0"/>
              <a:t> Amendment </a:t>
            </a:r>
            <a:r>
              <a:rPr lang="en-IN" sz="2200" dirty="0" err="1" smtClean="0"/>
              <a:t>wef</a:t>
            </a:r>
            <a:r>
              <a:rPr lang="en-IN" sz="2200" dirty="0" smtClean="0"/>
              <a:t> 1</a:t>
            </a:r>
            <a:r>
              <a:rPr lang="en-IN" sz="2200" baseline="30000" dirty="0" smtClean="0"/>
              <a:t>st</a:t>
            </a:r>
            <a:r>
              <a:rPr lang="en-IN" sz="2200" dirty="0" smtClean="0"/>
              <a:t> 	July 2021.</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445897"/>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TDS/TCS RELATED CHANGES</a:t>
            </a:r>
          </a:p>
        </p:txBody>
      </p:sp>
    </p:spTree>
    <p:extLst>
      <p:ext uri="{BB962C8B-B14F-4D97-AF65-F5344CB8AC3E}">
        <p14:creationId xmlns:p14="http://schemas.microsoft.com/office/powerpoint/2010/main" val="17432927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683095"/>
            <a:ext cx="11674547" cy="5174904"/>
          </a:xfrm>
        </p:spPr>
        <p:txBody>
          <a:bodyPr>
            <a:normAutofit/>
          </a:bodyPr>
          <a:lstStyle/>
          <a:p>
            <a:pPr algn="just"/>
            <a:r>
              <a:rPr lang="en-IN" sz="2200" b="1" u="sng" dirty="0">
                <a:solidFill>
                  <a:srgbClr val="FFFF00"/>
                </a:solidFill>
              </a:rPr>
              <a:t>No TDS on dividend distributed by the SPV to the business trust</a:t>
            </a:r>
          </a:p>
          <a:p>
            <a:pPr marL="0" indent="0" algn="just">
              <a:buNone/>
            </a:pPr>
            <a:r>
              <a:rPr lang="en-IN" sz="2200" dirty="0">
                <a:solidFill>
                  <a:srgbClr val="FFFF00"/>
                </a:solidFill>
              </a:rPr>
              <a:t>	</a:t>
            </a:r>
            <a:r>
              <a:rPr lang="en-IN" sz="2200" dirty="0"/>
              <a:t>Business Trusts have been provided with the status of a pass-through entity, whereby, they are 	allowed to pass certain income to their unit holders without paying tax at their end. It is 	proposed to provide that no tax shall be deducted on payment of dividend by the SPV to the 	business trust</a:t>
            </a:r>
            <a:r>
              <a:rPr lang="en-IN" sz="2200" dirty="0" smtClean="0"/>
              <a:t>.</a:t>
            </a:r>
          </a:p>
          <a:p>
            <a:pPr algn="just"/>
            <a:r>
              <a:rPr lang="en-IN" sz="2200" b="1" u="sng" dirty="0">
                <a:solidFill>
                  <a:srgbClr val="FFFF00"/>
                </a:solidFill>
              </a:rPr>
              <a:t>Non-filer shall be subject to TDS/TCS at higher rates – New Sec 206AB and Sec 206CCA</a:t>
            </a:r>
          </a:p>
          <a:p>
            <a:pPr marL="0" indent="0" algn="just">
              <a:buNone/>
            </a:pPr>
            <a:r>
              <a:rPr lang="en-IN" sz="2200" dirty="0">
                <a:solidFill>
                  <a:srgbClr val="FFFF00"/>
                </a:solidFill>
              </a:rPr>
              <a:t>	</a:t>
            </a:r>
            <a:r>
              <a:rPr lang="en-IN" sz="2200" dirty="0"/>
              <a:t>Two new sections are inserted to penalise the non filers of Income Tax return. The rate of 	TDS/TCS shall be double the specified rate or 5% whichever is higher. These new sections will not 	be applicable if tax is to be deducted u/c 192, 192A, 194B, 194BB, 194LBC or 194N of the Act. 	However, this section is applicable only if ITR  not filed for two AYs relevant to the last 2 PYs 	immediately prior to the period in which tax is required to be collected. </a:t>
            </a:r>
          </a:p>
          <a:p>
            <a:pPr marL="0" indent="0" algn="just">
              <a:buNone/>
            </a:pPr>
            <a:endParaRPr lang="en-IN" sz="2200" dirty="0"/>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45436"/>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TDS/TCS RELATED CHANGES</a:t>
            </a:r>
          </a:p>
        </p:txBody>
      </p:sp>
    </p:spTree>
    <p:extLst>
      <p:ext uri="{BB962C8B-B14F-4D97-AF65-F5344CB8AC3E}">
        <p14:creationId xmlns:p14="http://schemas.microsoft.com/office/powerpoint/2010/main" val="1319635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a:bodyPr>
          <a:lstStyle/>
          <a:p>
            <a:pPr algn="just"/>
            <a:r>
              <a:rPr lang="en-IN" sz="2200" b="1" u="sng" dirty="0">
                <a:solidFill>
                  <a:srgbClr val="FFFF00"/>
                </a:solidFill>
              </a:rPr>
              <a:t>Set-off of deficit not allowed to Charitable Institutions</a:t>
            </a:r>
          </a:p>
          <a:p>
            <a:pPr marL="0" indent="0" algn="just">
              <a:buNone/>
            </a:pPr>
            <a:r>
              <a:rPr lang="en-IN" sz="2200" dirty="0">
                <a:solidFill>
                  <a:srgbClr val="FFFF00"/>
                </a:solidFill>
              </a:rPr>
              <a:t>	</a:t>
            </a:r>
            <a:r>
              <a:rPr lang="en-IN" sz="2200" dirty="0"/>
              <a:t>It has been proposed that the charitable institutions shall not be permitted to claim any carry 	forward of losses. Therefore no set-off/deduction/allowance of any excess application of any 	preceding year shall be allowed while computing income required to be applied during the 	previous year by such institutions.</a:t>
            </a:r>
          </a:p>
          <a:p>
            <a:pPr algn="just"/>
            <a:r>
              <a:rPr lang="en-IN" sz="2200" b="1" u="sng" dirty="0">
                <a:solidFill>
                  <a:srgbClr val="FFFF00"/>
                </a:solidFill>
              </a:rPr>
              <a:t>Amount applied out of loans not to be considered as an application of Income</a:t>
            </a:r>
          </a:p>
          <a:p>
            <a:pPr marL="0" indent="0" algn="just">
              <a:buNone/>
            </a:pPr>
            <a:r>
              <a:rPr lang="en-IN" sz="2200" dirty="0">
                <a:solidFill>
                  <a:srgbClr val="FFFF00"/>
                </a:solidFill>
              </a:rPr>
              <a:t>	</a:t>
            </a:r>
            <a:r>
              <a:rPr lang="en-IN" sz="2200" dirty="0"/>
              <a:t>It has been proposed that utilisation of borrowed money shall not be considered as an 	application of income. However, when loan/borrowings are repaid from the income of the 	previous year, such repayment shall be allowed as an application in the previous year in which it 	is repaid</a:t>
            </a:r>
            <a:r>
              <a:rPr lang="en-IN" sz="2200" dirty="0" smtClean="0"/>
              <a:t>.</a:t>
            </a:r>
          </a:p>
          <a:p>
            <a:pPr marL="0" indent="0" algn="just">
              <a:buNone/>
            </a:pPr>
            <a:r>
              <a:rPr lang="en-IN" sz="2200" dirty="0"/>
              <a:t>	</a:t>
            </a:r>
            <a:r>
              <a:rPr lang="en-IN" sz="2200" dirty="0" smtClean="0"/>
              <a:t>Decision confirmed – Medical </a:t>
            </a:r>
            <a:r>
              <a:rPr lang="en-IN" sz="2200" dirty="0"/>
              <a:t>R</a:t>
            </a:r>
            <a:r>
              <a:rPr lang="en-IN" sz="2200" dirty="0" smtClean="0"/>
              <a:t>elief Society of South </a:t>
            </a:r>
            <a:r>
              <a:rPr lang="en-IN" sz="2200" dirty="0" err="1" smtClean="0"/>
              <a:t>Canara</a:t>
            </a:r>
            <a:r>
              <a:rPr lang="en-IN" sz="2200" dirty="0" smtClean="0"/>
              <a:t> 2019 </a:t>
            </a:r>
            <a:r>
              <a:rPr lang="en-IN" sz="2200" dirty="0" err="1" smtClean="0"/>
              <a:t>Taxpub</a:t>
            </a:r>
            <a:r>
              <a:rPr lang="en-IN" sz="2200" dirty="0" smtClean="0"/>
              <a:t> (DT6987)</a:t>
            </a: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45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IN THE PROVISIONS OF CHARITABLE AND RELIGIOUS TRUSTS </a:t>
            </a:r>
          </a:p>
        </p:txBody>
      </p:sp>
    </p:spTree>
    <p:extLst>
      <p:ext uri="{BB962C8B-B14F-4D97-AF65-F5344CB8AC3E}">
        <p14:creationId xmlns:p14="http://schemas.microsoft.com/office/powerpoint/2010/main" val="3219398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a:bodyPr>
          <a:lstStyle/>
          <a:p>
            <a:pPr algn="just"/>
            <a:r>
              <a:rPr lang="en-IN" sz="2200" b="1" u="sng" dirty="0">
                <a:solidFill>
                  <a:srgbClr val="FFFF00"/>
                </a:solidFill>
              </a:rPr>
              <a:t>Corpus Contributions to be exempt only if invested</a:t>
            </a:r>
          </a:p>
          <a:p>
            <a:pPr marL="0" indent="0" algn="just">
              <a:buNone/>
            </a:pPr>
            <a:r>
              <a:rPr lang="en-IN" sz="2200" dirty="0">
                <a:solidFill>
                  <a:srgbClr val="FFFF00"/>
                </a:solidFill>
              </a:rPr>
              <a:t>	</a:t>
            </a:r>
            <a:r>
              <a:rPr lang="en-IN" sz="2200" dirty="0" smtClean="0"/>
              <a:t>Voluntary </a:t>
            </a:r>
            <a:r>
              <a:rPr lang="en-IN" sz="2200" dirty="0"/>
              <a:t>contributions made with a specific direction that it shall form part of the corpus shall 	be eligible for exemption </a:t>
            </a:r>
            <a:r>
              <a:rPr lang="en-IN" sz="2200" dirty="0" smtClean="0"/>
              <a:t>u/s 11(1)(d) only </a:t>
            </a:r>
            <a:r>
              <a:rPr lang="en-IN" sz="2200" dirty="0"/>
              <a:t>if it is invested/deposited in modes specified u/s 11(5). </a:t>
            </a:r>
            <a:r>
              <a:rPr lang="en-IN" sz="2200" dirty="0" smtClean="0"/>
              <a:t>	</a:t>
            </a:r>
            <a:r>
              <a:rPr lang="en-IN" sz="2200" dirty="0"/>
              <a:t>	</a:t>
            </a:r>
            <a:r>
              <a:rPr lang="en-IN" sz="2200" dirty="0" smtClean="0"/>
              <a:t>	Further</a:t>
            </a:r>
            <a:r>
              <a:rPr lang="en-IN" sz="2200" dirty="0"/>
              <a:t>, the 	amount spent from such corpus shall not be considered as an application </a:t>
            </a:r>
            <a:r>
              <a:rPr lang="en-IN" sz="2200" dirty="0" smtClean="0"/>
              <a:t>	against 	the </a:t>
            </a:r>
            <a:r>
              <a:rPr lang="en-IN" sz="2200" dirty="0"/>
              <a:t>mandatory 	85% application of non-corpus income.</a:t>
            </a:r>
          </a:p>
          <a:p>
            <a:pPr algn="just"/>
            <a:r>
              <a:rPr lang="en-IN" sz="2200" b="1" u="sng" dirty="0">
                <a:solidFill>
                  <a:srgbClr val="FFFF00"/>
                </a:solidFill>
              </a:rPr>
              <a:t>Exemption to educational and medical institutions have annual receipt up to Rs 5 </a:t>
            </a:r>
            <a:r>
              <a:rPr lang="en-IN" sz="2200" b="1" u="sng" dirty="0" err="1" smtClean="0">
                <a:solidFill>
                  <a:srgbClr val="FFFF00"/>
                </a:solidFill>
              </a:rPr>
              <a:t>Crs</a:t>
            </a:r>
            <a:endParaRPr lang="en-IN" sz="2200" b="1" u="sng" dirty="0">
              <a:solidFill>
                <a:srgbClr val="FFFF00"/>
              </a:solidFill>
            </a:endParaRPr>
          </a:p>
          <a:p>
            <a:pPr marL="0" indent="0" algn="just">
              <a:buNone/>
            </a:pPr>
            <a:r>
              <a:rPr lang="en-IN" sz="2200" dirty="0">
                <a:solidFill>
                  <a:srgbClr val="FFFF00"/>
                </a:solidFill>
              </a:rPr>
              <a:t>	</a:t>
            </a:r>
            <a:r>
              <a:rPr lang="en-IN" sz="2200" dirty="0"/>
              <a:t>The limit of exemption which is currently at 1 </a:t>
            </a:r>
            <a:r>
              <a:rPr lang="en-IN" sz="2200" dirty="0" err="1" smtClean="0"/>
              <a:t>Crs</a:t>
            </a:r>
            <a:r>
              <a:rPr lang="en-IN" sz="2200" dirty="0" smtClean="0"/>
              <a:t> </a:t>
            </a:r>
            <a:r>
              <a:rPr lang="en-IN" sz="2200" dirty="0"/>
              <a:t>annual receipts u/s 10(23C)(</a:t>
            </a:r>
            <a:r>
              <a:rPr lang="en-IN" sz="2200" dirty="0" err="1"/>
              <a:t>iiiad</a:t>
            </a:r>
            <a:r>
              <a:rPr lang="en-IN" sz="2200" dirty="0"/>
              <a:t>) and  	10(23C)(</a:t>
            </a:r>
            <a:r>
              <a:rPr lang="en-IN" sz="2200" dirty="0" err="1"/>
              <a:t>iiiae</a:t>
            </a:r>
            <a:r>
              <a:rPr lang="en-IN" sz="2200" dirty="0"/>
              <a:t>) is proposed to be increased to 5 </a:t>
            </a:r>
            <a:r>
              <a:rPr lang="en-IN" sz="2200" dirty="0" err="1" smtClean="0"/>
              <a:t>Crs</a:t>
            </a:r>
            <a:r>
              <a:rPr lang="en-IN" sz="2200" dirty="0" smtClean="0"/>
              <a:t>. Amendments </a:t>
            </a:r>
            <a:r>
              <a:rPr lang="en-IN" sz="2200" dirty="0" err="1" smtClean="0"/>
              <a:t>wef</a:t>
            </a:r>
            <a:r>
              <a:rPr lang="en-IN" sz="2200" dirty="0" smtClean="0"/>
              <a:t> 1</a:t>
            </a:r>
            <a:r>
              <a:rPr lang="en-IN" sz="2200" baseline="30000" dirty="0" smtClean="0"/>
              <a:t>st</a:t>
            </a:r>
            <a:r>
              <a:rPr lang="en-IN" sz="2200" dirty="0" smtClean="0"/>
              <a:t> April 2022.</a:t>
            </a: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5" y="758063"/>
            <a:ext cx="11674548" cy="645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IN THE PROVISIONS OF CHARITABLE AND RELIGIOUS TRUSTS </a:t>
            </a:r>
          </a:p>
        </p:txBody>
      </p:sp>
    </p:spTree>
    <p:extLst>
      <p:ext uri="{BB962C8B-B14F-4D97-AF65-F5344CB8AC3E}">
        <p14:creationId xmlns:p14="http://schemas.microsoft.com/office/powerpoint/2010/main" val="283036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a:bodyPr>
          <a:lstStyle/>
          <a:p>
            <a:pPr algn="just"/>
            <a:r>
              <a:rPr lang="en-IN" sz="2200" b="1" u="sng" dirty="0">
                <a:solidFill>
                  <a:srgbClr val="FFFF00"/>
                </a:solidFill>
              </a:rPr>
              <a:t>Sec 80IBA deduction to rental housing projects – date extended</a:t>
            </a:r>
          </a:p>
          <a:p>
            <a:pPr marL="0" indent="0" algn="just">
              <a:buNone/>
            </a:pPr>
            <a:r>
              <a:rPr lang="en-IN" sz="2200" dirty="0">
                <a:solidFill>
                  <a:srgbClr val="FFFF00"/>
                </a:solidFill>
              </a:rPr>
              <a:t>	</a:t>
            </a:r>
            <a:r>
              <a:rPr lang="en-IN" sz="2200" dirty="0"/>
              <a:t>The deduction </a:t>
            </a:r>
            <a:r>
              <a:rPr lang="en-IN" sz="2200" dirty="0" smtClean="0"/>
              <a:t>of 100</a:t>
            </a:r>
            <a:r>
              <a:rPr lang="en-IN" sz="2200" dirty="0"/>
              <a:t>% of the profits and gains derived by an </a:t>
            </a:r>
            <a:r>
              <a:rPr lang="en-IN" sz="2200" dirty="0" err="1"/>
              <a:t>assessee</a:t>
            </a:r>
            <a:r>
              <a:rPr lang="en-IN" sz="2200" dirty="0"/>
              <a:t> from the business of 	developing and building affordable housing projects that are approved on or before 31.03.2021 is 	extended to 31.03.2022. Further, to promote migrant labourers and to promote affordable rental 	housing, the scope of 80IBA is proposed to be expanded to allow deduction in respect of rental 	housing projects as well.</a:t>
            </a:r>
          </a:p>
          <a:p>
            <a:pPr algn="just"/>
            <a:r>
              <a:rPr lang="en-IN" sz="2200" b="1" u="sng" dirty="0">
                <a:solidFill>
                  <a:srgbClr val="FFFF00"/>
                </a:solidFill>
              </a:rPr>
              <a:t>Extension in the due date for incorporation of start up companies for Sec 80IAC</a:t>
            </a:r>
          </a:p>
          <a:p>
            <a:pPr marL="0" indent="0" algn="just">
              <a:buNone/>
            </a:pPr>
            <a:r>
              <a:rPr lang="en-IN" sz="2200" dirty="0">
                <a:solidFill>
                  <a:srgbClr val="FFFF00"/>
                </a:solidFill>
              </a:rPr>
              <a:t>	</a:t>
            </a:r>
            <a:r>
              <a:rPr lang="en-IN" sz="2200" dirty="0"/>
              <a:t>The earlier condition u/s 80IAC is that the start up company should be incorporated between 	01.04.2016 to 31.03.2021 which is now proposed to be extended to 31.03.2022.</a:t>
            </a:r>
          </a:p>
          <a:p>
            <a:pPr algn="just"/>
            <a:r>
              <a:rPr lang="en-IN" sz="2200" b="1" u="sng" dirty="0">
                <a:solidFill>
                  <a:srgbClr val="FFFF00"/>
                </a:solidFill>
              </a:rPr>
              <a:t>Extension in the time limit for sanction of housing loan for deduction under Sec 80EEA</a:t>
            </a:r>
          </a:p>
          <a:p>
            <a:pPr marL="0" indent="0" algn="just">
              <a:buNone/>
            </a:pPr>
            <a:r>
              <a:rPr lang="en-IN" sz="2200" dirty="0">
                <a:solidFill>
                  <a:srgbClr val="FFFF00"/>
                </a:solidFill>
              </a:rPr>
              <a:t>	</a:t>
            </a:r>
            <a:r>
              <a:rPr lang="en-IN" sz="2200" dirty="0"/>
              <a:t>Additional </a:t>
            </a:r>
            <a:r>
              <a:rPr lang="en-IN" sz="2200" dirty="0" smtClean="0"/>
              <a:t>deduction of </a:t>
            </a:r>
            <a:r>
              <a:rPr lang="en-IN" sz="2200" dirty="0" err="1" smtClean="0"/>
              <a:t>Rs</a:t>
            </a:r>
            <a:r>
              <a:rPr lang="en-IN" sz="2200" dirty="0" smtClean="0"/>
              <a:t> 1.5 lakhs </a:t>
            </a:r>
            <a:r>
              <a:rPr lang="en-IN" sz="2200" dirty="0"/>
              <a:t>u/s 80EEA for interest on housing loan is allowed if such loan </a:t>
            </a:r>
            <a:r>
              <a:rPr lang="en-IN" sz="2200" dirty="0" smtClean="0"/>
              <a:t>	is </a:t>
            </a:r>
            <a:r>
              <a:rPr lang="en-IN" sz="2200" dirty="0"/>
              <a:t>sanctioned 	on or before 31.03.2021. The outer date is now extended to 31.03.2022.	 </a:t>
            </a:r>
            <a:endParaRPr lang="en-IN" sz="2200" dirty="0">
              <a:solidFill>
                <a:srgbClr val="FFFF00"/>
              </a:solidFill>
            </a:endParaRP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64543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CHANGES PROPOSED IN DEDUCTIONS </a:t>
            </a:r>
          </a:p>
        </p:txBody>
      </p:sp>
    </p:spTree>
    <p:extLst>
      <p:ext uri="{BB962C8B-B14F-4D97-AF65-F5344CB8AC3E}">
        <p14:creationId xmlns:p14="http://schemas.microsoft.com/office/powerpoint/2010/main" val="2020428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a:bodyPr>
          <a:lstStyle/>
          <a:p>
            <a:pPr algn="just"/>
            <a:r>
              <a:rPr lang="en-IN" sz="2200" b="1" u="sng" dirty="0">
                <a:solidFill>
                  <a:srgbClr val="FFFF00"/>
                </a:solidFill>
              </a:rPr>
              <a:t>Relief from interest for any </a:t>
            </a:r>
            <a:r>
              <a:rPr lang="en-IN" sz="2200" b="1" u="sng" dirty="0" err="1">
                <a:solidFill>
                  <a:srgbClr val="FFFF00"/>
                </a:solidFill>
              </a:rPr>
              <a:t>defecit</a:t>
            </a:r>
            <a:r>
              <a:rPr lang="en-IN" sz="2200" b="1" u="sng" dirty="0">
                <a:solidFill>
                  <a:srgbClr val="FFFF00"/>
                </a:solidFill>
              </a:rPr>
              <a:t> in the advance tax liability due to dividend Income</a:t>
            </a:r>
          </a:p>
          <a:p>
            <a:pPr marL="0" indent="0" algn="just">
              <a:buNone/>
            </a:pPr>
            <a:r>
              <a:rPr lang="en-IN" sz="2200" dirty="0">
                <a:solidFill>
                  <a:srgbClr val="FFFF00"/>
                </a:solidFill>
              </a:rPr>
              <a:t>	</a:t>
            </a:r>
            <a:r>
              <a:rPr lang="en-IN" sz="2200" dirty="0"/>
              <a:t>If the shortfall in the advance tax instalment is due to dividend Income, It is proposed that, no 	interest u/s 234C shall be charged if the </a:t>
            </a:r>
            <a:r>
              <a:rPr lang="en-IN" sz="2200" dirty="0" err="1"/>
              <a:t>assessee</a:t>
            </a:r>
            <a:r>
              <a:rPr lang="en-IN" sz="2200" dirty="0"/>
              <a:t> has paid full tax in subsequent advance tax 	</a:t>
            </a:r>
            <a:r>
              <a:rPr lang="en-IN" sz="2200" dirty="0" smtClean="0"/>
              <a:t>instalment(s).</a:t>
            </a:r>
            <a:endParaRPr lang="en-IN" sz="2200" dirty="0"/>
          </a:p>
          <a:p>
            <a:pPr algn="just"/>
            <a:r>
              <a:rPr lang="en-IN" sz="2200" b="1" u="sng" dirty="0">
                <a:solidFill>
                  <a:srgbClr val="FFFF00"/>
                </a:solidFill>
              </a:rPr>
              <a:t>Provisional </a:t>
            </a:r>
            <a:r>
              <a:rPr lang="en-IN" sz="2200" b="1" u="sng" dirty="0" err="1">
                <a:solidFill>
                  <a:srgbClr val="FFFF00"/>
                </a:solidFill>
              </a:rPr>
              <a:t>Attchment</a:t>
            </a:r>
            <a:r>
              <a:rPr lang="en-IN" sz="2200" b="1" u="sng" dirty="0">
                <a:solidFill>
                  <a:srgbClr val="FFFF00"/>
                </a:solidFill>
              </a:rPr>
              <a:t> of assets in the case of Fake invoices</a:t>
            </a:r>
          </a:p>
          <a:p>
            <a:pPr marL="0" indent="0" algn="just">
              <a:buNone/>
            </a:pPr>
            <a:r>
              <a:rPr lang="en-IN" sz="2200" dirty="0">
                <a:solidFill>
                  <a:srgbClr val="FFFF00"/>
                </a:solidFill>
              </a:rPr>
              <a:t>	</a:t>
            </a:r>
            <a:r>
              <a:rPr lang="en-IN" sz="2200" dirty="0"/>
              <a:t>If the aggregate amount of penalty imposable exceeds Rs 2 </a:t>
            </a:r>
            <a:r>
              <a:rPr lang="en-IN" sz="2200" dirty="0" err="1" smtClean="0"/>
              <a:t>Crs</a:t>
            </a:r>
            <a:r>
              <a:rPr lang="en-IN" sz="2200" dirty="0" smtClean="0"/>
              <a:t>, </a:t>
            </a:r>
            <a:r>
              <a:rPr lang="en-IN" sz="2200" dirty="0"/>
              <a:t>then AO is empowered to 	provisionally attach the property of the </a:t>
            </a:r>
            <a:r>
              <a:rPr lang="en-IN" sz="2200" dirty="0" err="1"/>
              <a:t>assessee</a:t>
            </a:r>
            <a:r>
              <a:rPr lang="en-IN" sz="2200" dirty="0"/>
              <a:t> during the pendency of proceedings u/s 	271AAD.</a:t>
            </a:r>
          </a:p>
          <a:p>
            <a:pPr algn="just"/>
            <a:r>
              <a:rPr lang="en-IN" sz="2200" b="1" u="sng" dirty="0">
                <a:solidFill>
                  <a:srgbClr val="FFFF00"/>
                </a:solidFill>
              </a:rPr>
              <a:t>No Interest on refund of the excess sum paid under IDS</a:t>
            </a:r>
          </a:p>
          <a:p>
            <a:pPr marL="0" indent="0" algn="just">
              <a:buNone/>
            </a:pPr>
            <a:r>
              <a:rPr lang="en-IN" sz="2200" dirty="0">
                <a:solidFill>
                  <a:srgbClr val="FFFF00"/>
                </a:solidFill>
              </a:rPr>
              <a:t>	</a:t>
            </a:r>
            <a:r>
              <a:rPr lang="en-IN" sz="2200" dirty="0"/>
              <a:t>Excess amount of tax, surcharge or penalty paid in pursuance of a declaration made under the 	scheme shall be refundable without payment of any interest thereon.</a:t>
            </a: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64543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MISCELLANEOUS PROPOSALS</a:t>
            </a:r>
          </a:p>
        </p:txBody>
      </p:sp>
    </p:spTree>
    <p:extLst>
      <p:ext uri="{BB962C8B-B14F-4D97-AF65-F5344CB8AC3E}">
        <p14:creationId xmlns:p14="http://schemas.microsoft.com/office/powerpoint/2010/main" val="963480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lnSpcReduction="10000"/>
          </a:bodyPr>
          <a:lstStyle/>
          <a:p>
            <a:pPr algn="just"/>
            <a:r>
              <a:rPr lang="en-IN" sz="2200" b="1" u="sng" dirty="0">
                <a:solidFill>
                  <a:srgbClr val="FFFF00"/>
                </a:solidFill>
              </a:rPr>
              <a:t>Clarification regarding the scope of </a:t>
            </a:r>
            <a:r>
              <a:rPr lang="en-IN" sz="2200" b="1" u="sng" dirty="0" err="1">
                <a:solidFill>
                  <a:srgbClr val="FFFF00"/>
                </a:solidFill>
              </a:rPr>
              <a:t>Vivaad</a:t>
            </a:r>
            <a:r>
              <a:rPr lang="en-IN" sz="2200" b="1" u="sng" dirty="0">
                <a:solidFill>
                  <a:srgbClr val="FFFF00"/>
                </a:solidFill>
              </a:rPr>
              <a:t> se </a:t>
            </a:r>
            <a:r>
              <a:rPr lang="en-IN" sz="2200" b="1" u="sng" dirty="0" err="1">
                <a:solidFill>
                  <a:srgbClr val="FFFF00"/>
                </a:solidFill>
              </a:rPr>
              <a:t>Viswas</a:t>
            </a:r>
            <a:r>
              <a:rPr lang="en-IN" sz="2200" b="1" u="sng" dirty="0">
                <a:solidFill>
                  <a:srgbClr val="FFFF00"/>
                </a:solidFill>
              </a:rPr>
              <a:t> Scheme 2020</a:t>
            </a:r>
          </a:p>
          <a:p>
            <a:pPr marL="0" indent="0" algn="just">
              <a:buNone/>
            </a:pPr>
            <a:r>
              <a:rPr lang="en-IN" sz="2200" dirty="0">
                <a:solidFill>
                  <a:srgbClr val="FFFF00"/>
                </a:solidFill>
              </a:rPr>
              <a:t>	</a:t>
            </a:r>
            <a:r>
              <a:rPr lang="en-IN" sz="2200" dirty="0"/>
              <a:t>It has been proposed to clarify that the appellant under the scheme does not include a person in 	whose case a Writ/SLP or any other proceeding has been filed before an appellate forum, arising 	out of an order of  a settlement commission and such petition or appeal is either pending or 	disposed of. Similarly, the term disputed tax does not include sum payable under order passed by 	settlement commission.</a:t>
            </a:r>
          </a:p>
          <a:p>
            <a:pPr algn="just"/>
            <a:r>
              <a:rPr lang="en-IN" sz="2200" b="1" u="sng" dirty="0">
                <a:solidFill>
                  <a:srgbClr val="FFFF00"/>
                </a:solidFill>
              </a:rPr>
              <a:t>New Dispute Resolution Committee – End of Settlement Commission</a:t>
            </a:r>
          </a:p>
          <a:p>
            <a:pPr marL="0" indent="0" algn="just">
              <a:buNone/>
            </a:pPr>
            <a:r>
              <a:rPr lang="en-IN" sz="2200" dirty="0"/>
              <a:t>	It is proposed to set up a dispute resolution committee for tax payers with taxable income up to 	50 lakhs and disputed income up to 10 lakhs. Consequently, no application shall be given for 	settlement commission </a:t>
            </a:r>
            <a:r>
              <a:rPr lang="en-IN" sz="2200" dirty="0" err="1"/>
              <a:t>w.e.f</a:t>
            </a:r>
            <a:r>
              <a:rPr lang="en-IN" sz="2200" dirty="0"/>
              <a:t> </a:t>
            </a:r>
            <a:r>
              <a:rPr lang="en-IN" sz="2200" dirty="0" smtClean="0"/>
              <a:t> 01.02.2021</a:t>
            </a:r>
            <a:r>
              <a:rPr lang="en-IN" sz="2200" dirty="0"/>
              <a:t>.</a:t>
            </a:r>
          </a:p>
          <a:p>
            <a:pPr algn="just"/>
            <a:r>
              <a:rPr lang="en-IN" sz="2200" b="1" u="sng" dirty="0">
                <a:solidFill>
                  <a:srgbClr val="FFFF00"/>
                </a:solidFill>
              </a:rPr>
              <a:t>National Faceless Income Tax Appellate Tribunal</a:t>
            </a:r>
          </a:p>
          <a:p>
            <a:pPr marL="0" indent="0" algn="just">
              <a:buNone/>
            </a:pPr>
            <a:r>
              <a:rPr lang="en-IN" sz="2200" dirty="0">
                <a:solidFill>
                  <a:srgbClr val="FFFF00"/>
                </a:solidFill>
              </a:rPr>
              <a:t>	</a:t>
            </a:r>
            <a:r>
              <a:rPr lang="en-IN" sz="2200" dirty="0"/>
              <a:t>Following up with the National </a:t>
            </a:r>
            <a:r>
              <a:rPr lang="en-IN" sz="2200" dirty="0" smtClean="0"/>
              <a:t>e-assessment, National e-appeal and National e-penalty, </a:t>
            </a:r>
            <a:r>
              <a:rPr lang="en-IN" sz="2200" dirty="0"/>
              <a:t>it is now </a:t>
            </a:r>
            <a:r>
              <a:rPr lang="en-IN" sz="2200" dirty="0" smtClean="0"/>
              <a:t>	proposed </a:t>
            </a:r>
            <a:r>
              <a:rPr lang="en-IN" sz="2200" dirty="0"/>
              <a:t>to start faceless ITAT, wherein all 	communication between the Tribunal and appellant </a:t>
            </a:r>
            <a:r>
              <a:rPr lang="en-IN" sz="2200" dirty="0" smtClean="0"/>
              <a:t>	shall </a:t>
            </a:r>
            <a:r>
              <a:rPr lang="en-IN" sz="2200" dirty="0"/>
              <a:t>be electronic.</a:t>
            </a:r>
            <a:endParaRPr lang="en-IN" sz="2200" dirty="0">
              <a:solidFill>
                <a:srgbClr val="FFFF00"/>
              </a:solidFill>
            </a:endParaRP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5178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MISCELLANEOUS PROPOSALS</a:t>
            </a:r>
          </a:p>
        </p:txBody>
      </p:sp>
    </p:spTree>
    <p:extLst>
      <p:ext uri="{BB962C8B-B14F-4D97-AF65-F5344CB8AC3E}">
        <p14:creationId xmlns:p14="http://schemas.microsoft.com/office/powerpoint/2010/main" val="3266368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456248-3CB6-4F09-A7FE-2E86F145CCDF}"/>
              </a:ext>
            </a:extLst>
          </p:cNvPr>
          <p:cNvSpPr>
            <a:spLocks noGrp="1"/>
          </p:cNvSpPr>
          <p:nvPr>
            <p:ph type="title"/>
          </p:nvPr>
        </p:nvSpPr>
        <p:spPr>
          <a:xfrm>
            <a:off x="685801" y="167952"/>
            <a:ext cx="10131425" cy="898848"/>
          </a:xfrm>
        </p:spPr>
        <p:txBody>
          <a:bodyPr/>
          <a:lstStyle/>
          <a:p>
            <a:pPr algn="ctr"/>
            <a:r>
              <a:rPr lang="en-IN" b="1" dirty="0"/>
              <a:t>THE FIRST PILLAR - HIGHLIGHTS</a:t>
            </a:r>
          </a:p>
        </p:txBody>
      </p:sp>
      <p:sp>
        <p:nvSpPr>
          <p:cNvPr id="11" name="Content Placeholder 10">
            <a:extLst>
              <a:ext uri="{FF2B5EF4-FFF2-40B4-BE49-F238E27FC236}">
                <a16:creationId xmlns="" xmlns:a16="http://schemas.microsoft.com/office/drawing/2014/main" id="{BD29C1CF-DE11-4BAA-BAF0-2C5A7D920DD7}"/>
              </a:ext>
            </a:extLst>
          </p:cNvPr>
          <p:cNvSpPr>
            <a:spLocks noGrp="1"/>
          </p:cNvSpPr>
          <p:nvPr>
            <p:ph idx="1"/>
          </p:nvPr>
        </p:nvSpPr>
        <p:spPr>
          <a:xfrm>
            <a:off x="6027577" y="1138336"/>
            <a:ext cx="3051109" cy="540242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0" indent="0">
              <a:buNone/>
            </a:pPr>
            <a:r>
              <a:rPr lang="en-IN" sz="2200" b="1" u="sng" dirty="0">
                <a:solidFill>
                  <a:srgbClr val="FFFF00"/>
                </a:solidFill>
              </a:rPr>
              <a:t>Swachh Bharath </a:t>
            </a:r>
            <a:r>
              <a:rPr lang="en-IN" sz="2200" b="1" u="sng" dirty="0" err="1">
                <a:solidFill>
                  <a:srgbClr val="FFFF00"/>
                </a:solidFill>
              </a:rPr>
              <a:t>Swasth</a:t>
            </a:r>
            <a:r>
              <a:rPr lang="en-IN" sz="2200" b="1" u="sng" dirty="0">
                <a:solidFill>
                  <a:srgbClr val="FFFF00"/>
                </a:solidFill>
              </a:rPr>
              <a:t> Bharat/Clean Air</a:t>
            </a:r>
          </a:p>
          <a:p>
            <a:r>
              <a:rPr lang="en-IN" sz="1900" dirty="0">
                <a:solidFill>
                  <a:schemeClr val="tx1"/>
                </a:solidFill>
              </a:rPr>
              <a:t>Rs 1,41,678 </a:t>
            </a:r>
            <a:r>
              <a:rPr lang="en-IN" sz="1900" dirty="0" err="1" smtClean="0">
                <a:solidFill>
                  <a:schemeClr val="tx1"/>
                </a:solidFill>
              </a:rPr>
              <a:t>Crs</a:t>
            </a:r>
            <a:r>
              <a:rPr lang="en-IN" sz="1900" dirty="0" smtClean="0">
                <a:solidFill>
                  <a:schemeClr val="tx1"/>
                </a:solidFill>
              </a:rPr>
              <a:t> </a:t>
            </a:r>
            <a:r>
              <a:rPr lang="en-IN" sz="1900" dirty="0">
                <a:solidFill>
                  <a:schemeClr val="tx1"/>
                </a:solidFill>
              </a:rPr>
              <a:t>over 5 years for Urban Swachh Bharat Mission 2.0</a:t>
            </a:r>
          </a:p>
          <a:p>
            <a:r>
              <a:rPr lang="en-IN" sz="1900" dirty="0">
                <a:solidFill>
                  <a:schemeClr val="tx1"/>
                </a:solidFill>
              </a:rPr>
              <a:t>Reduction in single use plastic.</a:t>
            </a:r>
          </a:p>
          <a:p>
            <a:r>
              <a:rPr lang="en-IN" sz="1900" dirty="0">
                <a:solidFill>
                  <a:schemeClr val="tx1"/>
                </a:solidFill>
              </a:rPr>
              <a:t>Bio-remediation of all legacy dump sites.</a:t>
            </a:r>
          </a:p>
          <a:p>
            <a:r>
              <a:rPr lang="en-IN" sz="1900" dirty="0">
                <a:solidFill>
                  <a:schemeClr val="tx1"/>
                </a:solidFill>
              </a:rPr>
              <a:t>Complete faecal sludge management and waste water treatment.</a:t>
            </a:r>
          </a:p>
          <a:p>
            <a:r>
              <a:rPr lang="en-IN" sz="1900" dirty="0">
                <a:solidFill>
                  <a:schemeClr val="tx1"/>
                </a:solidFill>
              </a:rPr>
              <a:t>Rs 2,217 </a:t>
            </a:r>
            <a:r>
              <a:rPr lang="en-IN" sz="1900" dirty="0" err="1" smtClean="0">
                <a:solidFill>
                  <a:schemeClr val="tx1"/>
                </a:solidFill>
              </a:rPr>
              <a:t>Crs</a:t>
            </a:r>
            <a:r>
              <a:rPr lang="en-IN" sz="1900" dirty="0" smtClean="0">
                <a:solidFill>
                  <a:schemeClr val="tx1"/>
                </a:solidFill>
              </a:rPr>
              <a:t> </a:t>
            </a:r>
            <a:r>
              <a:rPr lang="en-IN" sz="1900" dirty="0">
                <a:solidFill>
                  <a:schemeClr val="tx1"/>
                </a:solidFill>
              </a:rPr>
              <a:t>to tackle air pollution, for 42 urban </a:t>
            </a:r>
            <a:r>
              <a:rPr lang="en-IN" sz="1900" dirty="0" err="1">
                <a:solidFill>
                  <a:schemeClr val="tx1"/>
                </a:solidFill>
              </a:rPr>
              <a:t>centers</a:t>
            </a:r>
            <a:r>
              <a:rPr lang="en-IN" sz="1900" dirty="0">
                <a:solidFill>
                  <a:schemeClr val="tx1"/>
                </a:solidFill>
              </a:rPr>
              <a:t>.</a:t>
            </a:r>
          </a:p>
        </p:txBody>
      </p:sp>
      <p:pic>
        <p:nvPicPr>
          <p:cNvPr id="5" name="Picture 4">
            <a:extLst>
              <a:ext uri="{FF2B5EF4-FFF2-40B4-BE49-F238E27FC236}">
                <a16:creationId xmlns="" xmlns:a16="http://schemas.microsoft.com/office/drawing/2014/main" id="{0CF09F97-A67E-4DF6-96DC-D5B686A52CA8}"/>
              </a:ext>
            </a:extLst>
          </p:cNvPr>
          <p:cNvPicPr>
            <a:picLocks noChangeAspect="1"/>
          </p:cNvPicPr>
          <p:nvPr/>
        </p:nvPicPr>
        <p:blipFill>
          <a:blip r:embed="rId2" cstate="print"/>
          <a:stretch>
            <a:fillRect/>
          </a:stretch>
        </p:blipFill>
        <p:spPr>
          <a:xfrm>
            <a:off x="10927571" y="166787"/>
            <a:ext cx="921787" cy="901178"/>
          </a:xfrm>
          <a:prstGeom prst="rect">
            <a:avLst/>
          </a:prstGeom>
        </p:spPr>
      </p:pic>
      <p:sp>
        <p:nvSpPr>
          <p:cNvPr id="9" name="Rectangle: Rounded Corners 8">
            <a:extLst>
              <a:ext uri="{FF2B5EF4-FFF2-40B4-BE49-F238E27FC236}">
                <a16:creationId xmlns="" xmlns:a16="http://schemas.microsoft.com/office/drawing/2014/main" id="{8E7AEFD3-9D19-4203-849C-B60CF3F2AC7A}"/>
              </a:ext>
            </a:extLst>
          </p:cNvPr>
          <p:cNvSpPr/>
          <p:nvPr/>
        </p:nvSpPr>
        <p:spPr>
          <a:xfrm>
            <a:off x="139959" y="1066800"/>
            <a:ext cx="2817845" cy="5473959"/>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u="sng" dirty="0">
                <a:solidFill>
                  <a:srgbClr val="FFFF00"/>
                </a:solidFill>
              </a:rPr>
              <a:t>Vaccines/Nutrition/ Water supply</a:t>
            </a:r>
            <a:endParaRPr lang="en-IN" dirty="0">
              <a:solidFill>
                <a:srgbClr val="FFFF00"/>
              </a:solidFill>
            </a:endParaRPr>
          </a:p>
          <a:p>
            <a:pPr marL="285750" indent="-285750" algn="just">
              <a:buFont typeface="Arial" panose="020B0604020202020204" pitchFamily="34" charset="0"/>
              <a:buChar char="•"/>
            </a:pPr>
            <a:r>
              <a:rPr lang="en-IN" sz="1900" dirty="0"/>
              <a:t>Rs 35,000 </a:t>
            </a:r>
            <a:r>
              <a:rPr lang="en-IN" sz="1900" dirty="0" err="1" smtClean="0"/>
              <a:t>Crs</a:t>
            </a:r>
            <a:r>
              <a:rPr lang="en-IN" sz="1900" dirty="0" smtClean="0"/>
              <a:t> </a:t>
            </a:r>
            <a:r>
              <a:rPr lang="en-IN" sz="1900" dirty="0"/>
              <a:t>for </a:t>
            </a:r>
            <a:r>
              <a:rPr lang="en-IN" sz="1900" dirty="0" err="1"/>
              <a:t>Covid</a:t>
            </a:r>
            <a:r>
              <a:rPr lang="en-IN" sz="1900" dirty="0"/>
              <a:t> 19 Vaccine.</a:t>
            </a:r>
          </a:p>
          <a:p>
            <a:pPr marL="285750" indent="-285750" algn="just">
              <a:buFont typeface="Arial" panose="020B0604020202020204" pitchFamily="34" charset="0"/>
              <a:buChar char="•"/>
            </a:pPr>
            <a:r>
              <a:rPr lang="en-IN" sz="1900" dirty="0"/>
              <a:t>Made-in-India Pneumococcal Vaccine to be rolled out.</a:t>
            </a:r>
          </a:p>
          <a:p>
            <a:pPr marL="285750" indent="-285750" algn="just">
              <a:buFont typeface="Arial" panose="020B0604020202020204" pitchFamily="34" charset="0"/>
              <a:buChar char="•"/>
            </a:pPr>
            <a:r>
              <a:rPr lang="en-IN" sz="1900" dirty="0"/>
              <a:t>Mission </a:t>
            </a:r>
            <a:r>
              <a:rPr lang="en-IN" sz="1900" dirty="0" err="1"/>
              <a:t>Poshan</a:t>
            </a:r>
            <a:r>
              <a:rPr lang="en-IN" sz="1900" dirty="0"/>
              <a:t> 2.0 to be launched.</a:t>
            </a:r>
          </a:p>
          <a:p>
            <a:pPr marL="285750" indent="-285750" algn="just">
              <a:buFont typeface="Arial" panose="020B0604020202020204" pitchFamily="34" charset="0"/>
              <a:buChar char="•"/>
            </a:pPr>
            <a:r>
              <a:rPr lang="en-IN" sz="1900" dirty="0"/>
              <a:t>Rs 2,87,000 </a:t>
            </a:r>
            <a:r>
              <a:rPr lang="en-IN" sz="1900" dirty="0" err="1" smtClean="0"/>
              <a:t>Crs</a:t>
            </a:r>
            <a:r>
              <a:rPr lang="en-IN" sz="1900" dirty="0" smtClean="0"/>
              <a:t> </a:t>
            </a:r>
            <a:r>
              <a:rPr lang="en-IN" sz="1900" dirty="0"/>
              <a:t>for Jal Jeevan mission.</a:t>
            </a:r>
          </a:p>
          <a:p>
            <a:pPr marL="285750" indent="-285750" algn="just">
              <a:buFont typeface="Arial" panose="020B0604020202020204" pitchFamily="34" charset="0"/>
              <a:buChar char="•"/>
            </a:pPr>
            <a:r>
              <a:rPr lang="en-IN" sz="1900" dirty="0"/>
              <a:t>2.86 </a:t>
            </a:r>
            <a:r>
              <a:rPr lang="en-IN" sz="1900" dirty="0" err="1" smtClean="0"/>
              <a:t>Crs</a:t>
            </a:r>
            <a:r>
              <a:rPr lang="en-IN" sz="1900" dirty="0" smtClean="0"/>
              <a:t> </a:t>
            </a:r>
            <a:r>
              <a:rPr lang="en-IN" sz="1900" dirty="0"/>
              <a:t>Household tap connections.</a:t>
            </a:r>
          </a:p>
          <a:p>
            <a:pPr algn="just"/>
            <a:endParaRPr lang="en-IN" dirty="0"/>
          </a:p>
          <a:p>
            <a:pPr algn="ctr"/>
            <a:endParaRPr lang="en-IN" dirty="0"/>
          </a:p>
        </p:txBody>
      </p:sp>
      <p:sp>
        <p:nvSpPr>
          <p:cNvPr id="10" name="Rectangle: Rounded Corners 9">
            <a:extLst>
              <a:ext uri="{FF2B5EF4-FFF2-40B4-BE49-F238E27FC236}">
                <a16:creationId xmlns="" xmlns:a16="http://schemas.microsoft.com/office/drawing/2014/main" id="{57D50F3B-F57A-4907-A45E-6BF6ADD7681F}"/>
              </a:ext>
            </a:extLst>
          </p:cNvPr>
          <p:cNvSpPr/>
          <p:nvPr/>
        </p:nvSpPr>
        <p:spPr>
          <a:xfrm>
            <a:off x="3032450" y="1138336"/>
            <a:ext cx="2920482" cy="540242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u="sng" dirty="0">
                <a:solidFill>
                  <a:srgbClr val="FFFF00"/>
                </a:solidFill>
              </a:rPr>
              <a:t>Health Systems</a:t>
            </a:r>
          </a:p>
          <a:p>
            <a:pPr marL="342900" indent="-342900" algn="just">
              <a:buFont typeface="Arial" panose="020B0604020202020204" pitchFamily="34" charset="0"/>
              <a:buChar char="•"/>
            </a:pPr>
            <a:r>
              <a:rPr lang="en-IN" sz="1900" dirty="0">
                <a:solidFill>
                  <a:schemeClr val="tx1"/>
                </a:solidFill>
              </a:rPr>
              <a:t>Rs 64,180 </a:t>
            </a:r>
            <a:r>
              <a:rPr lang="en-IN" sz="1900" dirty="0" err="1" smtClean="0">
                <a:solidFill>
                  <a:schemeClr val="tx1"/>
                </a:solidFill>
              </a:rPr>
              <a:t>Crs</a:t>
            </a:r>
            <a:r>
              <a:rPr lang="en-IN" sz="1900" dirty="0" smtClean="0">
                <a:solidFill>
                  <a:schemeClr val="tx1"/>
                </a:solidFill>
              </a:rPr>
              <a:t> </a:t>
            </a:r>
            <a:r>
              <a:rPr lang="en-IN" sz="1900" dirty="0">
                <a:solidFill>
                  <a:schemeClr val="tx1"/>
                </a:solidFill>
              </a:rPr>
              <a:t>over 6 years for PM </a:t>
            </a:r>
            <a:r>
              <a:rPr lang="en-IN" sz="1900" dirty="0" err="1" smtClean="0">
                <a:solidFill>
                  <a:schemeClr val="tx1"/>
                </a:solidFill>
              </a:rPr>
              <a:t>Aatma</a:t>
            </a:r>
            <a:r>
              <a:rPr lang="en-IN" sz="1900" dirty="0" smtClean="0">
                <a:solidFill>
                  <a:schemeClr val="tx1"/>
                </a:solidFill>
              </a:rPr>
              <a:t> </a:t>
            </a:r>
            <a:r>
              <a:rPr lang="en-IN" sz="1900" dirty="0" err="1" smtClean="0">
                <a:solidFill>
                  <a:schemeClr val="tx1"/>
                </a:solidFill>
              </a:rPr>
              <a:t>Nirbhar</a:t>
            </a:r>
            <a:r>
              <a:rPr lang="en-IN" sz="1900" dirty="0" smtClean="0">
                <a:solidFill>
                  <a:schemeClr val="tx1"/>
                </a:solidFill>
              </a:rPr>
              <a:t> </a:t>
            </a:r>
            <a:r>
              <a:rPr lang="en-IN" sz="1900" dirty="0" err="1">
                <a:solidFill>
                  <a:schemeClr val="tx1"/>
                </a:solidFill>
              </a:rPr>
              <a:t>Swasth</a:t>
            </a:r>
            <a:r>
              <a:rPr lang="en-IN" sz="1900" dirty="0">
                <a:solidFill>
                  <a:schemeClr val="tx1"/>
                </a:solidFill>
              </a:rPr>
              <a:t> Bharat </a:t>
            </a:r>
            <a:r>
              <a:rPr lang="en-IN" sz="1900" dirty="0" err="1">
                <a:solidFill>
                  <a:schemeClr val="tx1"/>
                </a:solidFill>
              </a:rPr>
              <a:t>Yojna</a:t>
            </a:r>
            <a:r>
              <a:rPr lang="en-IN" sz="1900" dirty="0">
                <a:solidFill>
                  <a:schemeClr val="tx1"/>
                </a:solidFill>
              </a:rPr>
              <a:t>.</a:t>
            </a:r>
          </a:p>
          <a:p>
            <a:pPr marL="342900" indent="-342900" algn="just">
              <a:buFont typeface="Arial" panose="020B0604020202020204" pitchFamily="34" charset="0"/>
              <a:buChar char="•"/>
            </a:pPr>
            <a:r>
              <a:rPr lang="en-IN" sz="1900" dirty="0">
                <a:solidFill>
                  <a:schemeClr val="tx1"/>
                </a:solidFill>
              </a:rPr>
              <a:t>4 Regional National institutes for virology.</a:t>
            </a:r>
          </a:p>
          <a:p>
            <a:pPr marL="342900" indent="-342900" algn="just">
              <a:buFont typeface="Arial" panose="020B0604020202020204" pitchFamily="34" charset="0"/>
              <a:buChar char="•"/>
            </a:pPr>
            <a:r>
              <a:rPr lang="en-IN" sz="1900" dirty="0">
                <a:solidFill>
                  <a:schemeClr val="tx1"/>
                </a:solidFill>
              </a:rPr>
              <a:t>Integrated public health labs in all districts in 11 states.</a:t>
            </a:r>
          </a:p>
          <a:p>
            <a:pPr marL="342900" indent="-342900" algn="just">
              <a:buFont typeface="Arial" panose="020B0604020202020204" pitchFamily="34" charset="0"/>
              <a:buChar char="•"/>
            </a:pPr>
            <a:r>
              <a:rPr lang="en-IN" sz="1900" dirty="0">
                <a:solidFill>
                  <a:schemeClr val="tx1"/>
                </a:solidFill>
              </a:rPr>
              <a:t>Critical care hospital blocks in 602 districts.</a:t>
            </a:r>
          </a:p>
          <a:p>
            <a:pPr marL="342900" indent="-342900" algn="just">
              <a:buFont typeface="Arial" panose="020B0604020202020204" pitchFamily="34" charset="0"/>
              <a:buChar char="•"/>
            </a:pPr>
            <a:r>
              <a:rPr lang="en-IN" sz="1900" dirty="0">
                <a:solidFill>
                  <a:schemeClr val="tx1"/>
                </a:solidFill>
              </a:rPr>
              <a:t>17 new public health units.</a:t>
            </a:r>
          </a:p>
          <a:p>
            <a:pPr marL="342900" indent="-342900" algn="just">
              <a:buFont typeface="Arial" panose="020B0604020202020204" pitchFamily="34" charset="0"/>
              <a:buChar char="•"/>
            </a:pPr>
            <a:endParaRPr lang="en-IN" sz="2000" dirty="0">
              <a:solidFill>
                <a:schemeClr val="tx1"/>
              </a:solidFill>
            </a:endParaRPr>
          </a:p>
        </p:txBody>
      </p:sp>
      <p:sp>
        <p:nvSpPr>
          <p:cNvPr id="12" name="Rectangle: Rounded Corners 11">
            <a:extLst>
              <a:ext uri="{FF2B5EF4-FFF2-40B4-BE49-F238E27FC236}">
                <a16:creationId xmlns="" xmlns:a16="http://schemas.microsoft.com/office/drawing/2014/main" id="{E85410C0-7FC5-4A72-A60F-C5AC5E42BB67}"/>
              </a:ext>
            </a:extLst>
          </p:cNvPr>
          <p:cNvSpPr/>
          <p:nvPr/>
        </p:nvSpPr>
        <p:spPr>
          <a:xfrm>
            <a:off x="9159550" y="1138335"/>
            <a:ext cx="2920482" cy="540242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u="sng" dirty="0">
                <a:solidFill>
                  <a:srgbClr val="FFFF00"/>
                </a:solidFill>
              </a:rPr>
              <a:t>Scrapping Policy</a:t>
            </a:r>
          </a:p>
          <a:p>
            <a:pPr algn="ctr"/>
            <a:endParaRPr lang="en-IN" sz="2000" b="1" u="sng" dirty="0">
              <a:solidFill>
                <a:srgbClr val="00B0F0"/>
              </a:solidFill>
            </a:endParaRPr>
          </a:p>
          <a:p>
            <a:pPr algn="ctr"/>
            <a:endParaRPr lang="en-IN" sz="2000" b="1" u="sng" dirty="0">
              <a:solidFill>
                <a:srgbClr val="00B0F0"/>
              </a:solidFill>
            </a:endParaRPr>
          </a:p>
          <a:p>
            <a:pPr marL="342900" indent="-342900" algn="just">
              <a:buFont typeface="Arial" panose="020B0604020202020204" pitchFamily="34" charset="0"/>
              <a:buChar char="•"/>
            </a:pPr>
            <a:r>
              <a:rPr lang="en-IN" sz="1900" dirty="0">
                <a:solidFill>
                  <a:schemeClr val="tx1"/>
                </a:solidFill>
              </a:rPr>
              <a:t>Voluntary vehicle scrapping policy to phase out old and unfit vehicles.</a:t>
            </a:r>
          </a:p>
          <a:p>
            <a:pPr marL="342900" indent="-342900" algn="just">
              <a:buFont typeface="Arial" panose="020B0604020202020204" pitchFamily="34" charset="0"/>
              <a:buChar char="•"/>
            </a:pPr>
            <a:r>
              <a:rPr lang="en-IN" sz="1900" dirty="0">
                <a:solidFill>
                  <a:schemeClr val="tx1"/>
                </a:solidFill>
              </a:rPr>
              <a:t>Fitness tests in automated fitness </a:t>
            </a:r>
            <a:r>
              <a:rPr lang="en-IN" sz="1900" dirty="0" err="1">
                <a:solidFill>
                  <a:schemeClr val="tx1"/>
                </a:solidFill>
              </a:rPr>
              <a:t>centers</a:t>
            </a:r>
            <a:r>
              <a:rPr lang="en-IN" sz="1900" dirty="0">
                <a:solidFill>
                  <a:schemeClr val="tx1"/>
                </a:solidFill>
              </a:rPr>
              <a:t> </a:t>
            </a:r>
          </a:p>
          <a:p>
            <a:pPr algn="just"/>
            <a:r>
              <a:rPr lang="en-IN" sz="1900" dirty="0">
                <a:solidFill>
                  <a:schemeClr val="tx1"/>
                </a:solidFill>
              </a:rPr>
              <a:t>	– After 20 years –in 	case of personal 	vehicles. </a:t>
            </a:r>
          </a:p>
          <a:p>
            <a:pPr algn="just"/>
            <a:r>
              <a:rPr lang="en-IN" sz="1900" dirty="0">
                <a:solidFill>
                  <a:schemeClr val="tx1"/>
                </a:solidFill>
              </a:rPr>
              <a:t>	After 15 years in 	case of commercial 	vehicles</a:t>
            </a:r>
          </a:p>
        </p:txBody>
      </p:sp>
    </p:spTree>
    <p:extLst>
      <p:ext uri="{BB962C8B-B14F-4D97-AF65-F5344CB8AC3E}">
        <p14:creationId xmlns:p14="http://schemas.microsoft.com/office/powerpoint/2010/main" val="9232269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4" y="1403499"/>
            <a:ext cx="11674547" cy="5454500"/>
          </a:xfrm>
        </p:spPr>
        <p:txBody>
          <a:bodyPr>
            <a:normAutofit/>
          </a:bodyPr>
          <a:lstStyle/>
          <a:p>
            <a:pPr algn="just"/>
            <a:r>
              <a:rPr lang="en-IN" sz="2200" b="1" u="sng" dirty="0">
                <a:solidFill>
                  <a:srgbClr val="FFFF00"/>
                </a:solidFill>
              </a:rPr>
              <a:t>Pre-Filling of returns – Enabling ease of filing returns</a:t>
            </a:r>
          </a:p>
          <a:p>
            <a:pPr marL="0" indent="0" algn="just">
              <a:buNone/>
            </a:pPr>
            <a:r>
              <a:rPr lang="en-IN" sz="2200" dirty="0">
                <a:solidFill>
                  <a:srgbClr val="FFFF00"/>
                </a:solidFill>
              </a:rPr>
              <a:t>	</a:t>
            </a:r>
            <a:r>
              <a:rPr lang="en-IN" sz="2200" dirty="0"/>
              <a:t>It is proposed that the details of capital gains from listed securities, dividend income and interest 	from banks, post offices etc will also be pre-filled in returns in addition to details of salary, tax 	payment and TDS which already come pre-filled in returns.</a:t>
            </a:r>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5178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MISCELLANEOUS PROPOSALS</a:t>
            </a:r>
          </a:p>
        </p:txBody>
      </p:sp>
    </p:spTree>
    <p:extLst>
      <p:ext uri="{BB962C8B-B14F-4D97-AF65-F5344CB8AC3E}">
        <p14:creationId xmlns:p14="http://schemas.microsoft.com/office/powerpoint/2010/main" val="15054658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3C6A8-86A5-4A4B-855C-CA0F7773250A}"/>
              </a:ext>
            </a:extLst>
          </p:cNvPr>
          <p:cNvSpPr>
            <a:spLocks noGrp="1"/>
          </p:cNvSpPr>
          <p:nvPr>
            <p:ph type="title"/>
          </p:nvPr>
        </p:nvSpPr>
        <p:spPr>
          <a:xfrm>
            <a:off x="0" y="0"/>
            <a:ext cx="12191999" cy="1138336"/>
          </a:xfrm>
        </p:spPr>
        <p:txBody>
          <a:bodyPr>
            <a:normAutofit fontScale="90000"/>
          </a:bodyPr>
          <a:lstStyle/>
          <a:p>
            <a:pPr algn="ctr"/>
            <a:r>
              <a:rPr lang="en-IN" sz="4800" b="1" dirty="0"/>
              <a:t/>
            </a:r>
            <a:br>
              <a:rPr lang="en-IN" sz="4800" b="1" dirty="0"/>
            </a:br>
            <a:r>
              <a:rPr lang="en-IN" sz="6700" b="1" dirty="0"/>
              <a:t>INDIRECT TAX PROPOSALS</a:t>
            </a:r>
            <a:r>
              <a:rPr lang="en-IN" sz="4800" b="1" dirty="0"/>
              <a:t/>
            </a:r>
            <a:br>
              <a:rPr lang="en-IN" sz="4800" b="1" dirty="0"/>
            </a:br>
            <a:endParaRPr lang="en-IN" sz="4800" b="1" dirty="0"/>
          </a:p>
        </p:txBody>
      </p:sp>
      <p:pic>
        <p:nvPicPr>
          <p:cNvPr id="4" name="Picture 3">
            <a:extLst>
              <a:ext uri="{FF2B5EF4-FFF2-40B4-BE49-F238E27FC236}">
                <a16:creationId xmlns="" xmlns:a16="http://schemas.microsoft.com/office/drawing/2014/main" id="{A083A505-4202-4390-A9A3-07D229FBA72A}"/>
              </a:ext>
            </a:extLst>
          </p:cNvPr>
          <p:cNvPicPr>
            <a:picLocks noChangeAspect="1"/>
          </p:cNvPicPr>
          <p:nvPr/>
        </p:nvPicPr>
        <p:blipFill>
          <a:blip r:embed="rId2"/>
          <a:stretch>
            <a:fillRect/>
          </a:stretch>
        </p:blipFill>
        <p:spPr>
          <a:xfrm>
            <a:off x="0" y="1138336"/>
            <a:ext cx="12191999" cy="5719664"/>
          </a:xfrm>
          <a:prstGeom prst="rect">
            <a:avLst/>
          </a:prstGeom>
        </p:spPr>
      </p:pic>
    </p:spTree>
    <p:extLst>
      <p:ext uri="{BB962C8B-B14F-4D97-AF65-F5344CB8AC3E}">
        <p14:creationId xmlns:p14="http://schemas.microsoft.com/office/powerpoint/2010/main" val="3711887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INDIRECT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5" y="1016985"/>
            <a:ext cx="11804265" cy="5692160"/>
          </a:xfrm>
        </p:spPr>
        <p:txBody>
          <a:bodyPr>
            <a:normAutofit lnSpcReduction="10000"/>
          </a:bodyPr>
          <a:lstStyle/>
          <a:p>
            <a:pPr algn="just"/>
            <a:r>
              <a:rPr lang="en-IN" sz="2200" b="1" u="sng" dirty="0">
                <a:solidFill>
                  <a:srgbClr val="FFFF00"/>
                </a:solidFill>
              </a:rPr>
              <a:t>Introduction of a new condition for availing ITC</a:t>
            </a:r>
          </a:p>
          <a:p>
            <a:pPr marL="0" indent="0" algn="just">
              <a:buNone/>
            </a:pPr>
            <a:r>
              <a:rPr lang="en-IN" sz="2200" dirty="0">
                <a:solidFill>
                  <a:srgbClr val="FFFF00"/>
                </a:solidFill>
              </a:rPr>
              <a:t>	</a:t>
            </a:r>
            <a:r>
              <a:rPr lang="en-IN" sz="2200" dirty="0"/>
              <a:t>Sec 16(2) is amended to include a new condition for availing ITC. It has been provided that ITC on 	invoice or debit note can be availed only when the details of such invoices/debit notes are 	furnished by the supplier in its Form GSTR1 and the same is reflected in the GSTR2A of the 	recipient.</a:t>
            </a:r>
          </a:p>
          <a:p>
            <a:pPr algn="just"/>
            <a:r>
              <a:rPr lang="en-IN" sz="2200" b="1" u="sng" dirty="0">
                <a:solidFill>
                  <a:srgbClr val="FFFF00"/>
                </a:solidFill>
              </a:rPr>
              <a:t>Amendments related to Zero rated Supply</a:t>
            </a:r>
          </a:p>
          <a:p>
            <a:pPr marL="0" indent="0" algn="just">
              <a:buNone/>
            </a:pPr>
            <a:r>
              <a:rPr lang="en-IN" sz="2200" dirty="0">
                <a:solidFill>
                  <a:srgbClr val="FFFF00"/>
                </a:solidFill>
              </a:rPr>
              <a:t>	</a:t>
            </a:r>
            <a:r>
              <a:rPr lang="en-IN" sz="2200" dirty="0"/>
              <a:t>The general option for making Zero rated supply with payment of IGST and claiming refund is 	</a:t>
            </a:r>
            <a:r>
              <a:rPr lang="en-IN" sz="2200" dirty="0" smtClean="0"/>
              <a:t>done away </a:t>
            </a:r>
            <a:r>
              <a:rPr lang="en-IN" sz="2200" dirty="0"/>
              <a:t>with. Only notified class of persons and notified goods and services can be exported </a:t>
            </a:r>
            <a:r>
              <a:rPr lang="en-IN" sz="2200" dirty="0" smtClean="0"/>
              <a:t>	by </a:t>
            </a:r>
            <a:r>
              <a:rPr lang="en-IN" sz="2200" dirty="0"/>
              <a:t>	payment of IGST. </a:t>
            </a:r>
            <a:r>
              <a:rPr lang="en-IN" sz="2200" dirty="0" smtClean="0"/>
              <a:t>The </a:t>
            </a:r>
            <a:r>
              <a:rPr lang="en-IN" sz="2200" dirty="0"/>
              <a:t>amendment proposes to </a:t>
            </a:r>
            <a:r>
              <a:rPr lang="en-IN" sz="2200" dirty="0" smtClean="0"/>
              <a:t>allow export of </a:t>
            </a:r>
            <a:r>
              <a:rPr lang="en-IN" sz="2200" dirty="0"/>
              <a:t>goods and services only under a </a:t>
            </a:r>
            <a:r>
              <a:rPr lang="en-IN" sz="2200" dirty="0" smtClean="0"/>
              <a:t>	Bond/LUT</a:t>
            </a:r>
            <a:r>
              <a:rPr lang="en-IN" sz="2200" dirty="0"/>
              <a:t>.</a:t>
            </a:r>
          </a:p>
          <a:p>
            <a:pPr algn="just"/>
            <a:r>
              <a:rPr lang="en-IN" sz="2200" b="1" u="sng" dirty="0">
                <a:solidFill>
                  <a:srgbClr val="FFFF00"/>
                </a:solidFill>
              </a:rPr>
              <a:t>No separate filing of form GSTR 9C; Self-certified reconciliation statement</a:t>
            </a:r>
          </a:p>
          <a:p>
            <a:pPr marL="0" indent="0" algn="just">
              <a:buNone/>
            </a:pPr>
            <a:r>
              <a:rPr lang="en-IN" sz="2200" dirty="0"/>
              <a:t>	The requirement to get the annual accounts audited by a chartered accountant and submit GSTR-	9C is </a:t>
            </a:r>
            <a:r>
              <a:rPr lang="en-IN" sz="2200" dirty="0" smtClean="0"/>
              <a:t>done away </a:t>
            </a:r>
            <a:r>
              <a:rPr lang="en-IN" sz="2200" dirty="0"/>
              <a:t>with. Now, along with annual accounts, a self certified reconciliation statement to </a:t>
            </a:r>
            <a:r>
              <a:rPr lang="en-IN" sz="2200" dirty="0" smtClean="0"/>
              <a:t>	be </a:t>
            </a:r>
            <a:r>
              <a:rPr lang="en-IN" sz="2200" dirty="0"/>
              <a:t>	submitted. Also, it is proposed that </a:t>
            </a:r>
            <a:r>
              <a:rPr lang="en-IN" sz="2200" dirty="0" smtClean="0"/>
              <a:t>any </a:t>
            </a:r>
            <a:r>
              <a:rPr lang="en-IN" sz="2200" dirty="0" err="1" smtClean="0"/>
              <a:t>dept</a:t>
            </a:r>
            <a:r>
              <a:rPr lang="en-IN" sz="2200" dirty="0" smtClean="0"/>
              <a:t> </a:t>
            </a:r>
            <a:r>
              <a:rPr lang="en-IN" sz="2200" dirty="0"/>
              <a:t>of the CG or SG or local authority whose accounts 	are required to be audited </a:t>
            </a:r>
            <a:r>
              <a:rPr lang="en-IN" sz="2200" dirty="0" smtClean="0"/>
              <a:t>by </a:t>
            </a:r>
            <a:r>
              <a:rPr lang="en-IN" sz="2200" dirty="0"/>
              <a:t>CAG would not be required to comply with the above 	requirement </a:t>
            </a:r>
            <a:r>
              <a:rPr lang="en-IN" sz="2200" dirty="0" smtClean="0"/>
              <a:t>	also</a:t>
            </a:r>
            <a:r>
              <a:rPr lang="en-IN" sz="2200" dirty="0"/>
              <a:t>.</a:t>
            </a:r>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25892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HIGHLIGHTS OF PROPOSED CHANGES UNDER GST</a:t>
            </a:r>
          </a:p>
        </p:txBody>
      </p:sp>
    </p:spTree>
    <p:extLst>
      <p:ext uri="{BB962C8B-B14F-4D97-AF65-F5344CB8AC3E}">
        <p14:creationId xmlns:p14="http://schemas.microsoft.com/office/powerpoint/2010/main" val="3907707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INDIRECT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5" y="1275908"/>
            <a:ext cx="11674547" cy="5433236"/>
          </a:xfrm>
        </p:spPr>
        <p:txBody>
          <a:bodyPr>
            <a:normAutofit/>
          </a:bodyPr>
          <a:lstStyle/>
          <a:p>
            <a:pPr algn="just"/>
            <a:r>
              <a:rPr lang="en-IN" sz="2200" b="1" u="sng" dirty="0">
                <a:solidFill>
                  <a:srgbClr val="FFFF00"/>
                </a:solidFill>
              </a:rPr>
              <a:t>Interest on Net cash liability</a:t>
            </a:r>
          </a:p>
          <a:p>
            <a:pPr marL="0" indent="0" algn="just">
              <a:buNone/>
            </a:pPr>
            <a:r>
              <a:rPr lang="en-IN" sz="2200" dirty="0">
                <a:solidFill>
                  <a:srgbClr val="FFFF00"/>
                </a:solidFill>
              </a:rPr>
              <a:t>	</a:t>
            </a:r>
            <a:r>
              <a:rPr lang="en-IN" sz="2200" dirty="0"/>
              <a:t>Amendment in Sec 50 of the CGST Act through Finance Act, 2019 was made by which a proviso 	was introduced under Sec 50 to provide that interest shall be charged on the portion of the tax 	that is paid by debiting the cash ledger. However, the proviso was introduced with prospective 	effect which attracted a lot of litigations. To put the litigations under rest, it is now proposed that 	the proviso shall be applicable with retrospective effect from July 01, 2017.</a:t>
            </a:r>
          </a:p>
          <a:p>
            <a:pPr algn="just"/>
            <a:r>
              <a:rPr lang="en-IN" sz="2200" b="1" u="sng" dirty="0">
                <a:solidFill>
                  <a:srgbClr val="FFFF00"/>
                </a:solidFill>
              </a:rPr>
              <a:t>Recovery of tax in respect of transactions declared in Form GSTR1</a:t>
            </a:r>
          </a:p>
          <a:p>
            <a:pPr marL="0" indent="0">
              <a:buNone/>
            </a:pPr>
            <a:r>
              <a:rPr lang="en-IN" sz="2200" dirty="0">
                <a:solidFill>
                  <a:srgbClr val="FFFF00"/>
                </a:solidFill>
              </a:rPr>
              <a:t>	</a:t>
            </a:r>
            <a:r>
              <a:rPr lang="en-IN" sz="2200" dirty="0"/>
              <a:t>It is proposed to amend the meaning of self assessed tax. The self assessed tax has been defined 	to include the tax payable in respect of outward supplies furnished in form GSTR1, but not 	included in Form GSTR3B. Therefore, now if a person has declared the details of outward supplies 	in form GSTR1 but has not discharged the tax liability via GSTR3B, then recovery proceedings may 	be initiated to collect the difference.</a:t>
            </a:r>
            <a:endParaRPr lang="en-IN" sz="2200" dirty="0">
              <a:solidFill>
                <a:srgbClr val="FFFF00"/>
              </a:solidFill>
            </a:endParaRPr>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5178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HIGHLIGHTS OF PROPOSED CHANGES UNDER GST</a:t>
            </a:r>
          </a:p>
        </p:txBody>
      </p:sp>
    </p:spTree>
    <p:extLst>
      <p:ext uri="{BB962C8B-B14F-4D97-AF65-F5344CB8AC3E}">
        <p14:creationId xmlns:p14="http://schemas.microsoft.com/office/powerpoint/2010/main" val="739171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INDIRECT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5" y="1275908"/>
            <a:ext cx="11674547" cy="5433236"/>
          </a:xfrm>
        </p:spPr>
        <p:txBody>
          <a:bodyPr>
            <a:normAutofit/>
          </a:bodyPr>
          <a:lstStyle/>
          <a:p>
            <a:pPr algn="just"/>
            <a:r>
              <a:rPr lang="en-IN" sz="2200" b="1" u="sng" dirty="0">
                <a:solidFill>
                  <a:srgbClr val="FFFF00"/>
                </a:solidFill>
              </a:rPr>
              <a:t>Increasing the penalty on seized goods</a:t>
            </a:r>
          </a:p>
          <a:p>
            <a:pPr marL="0" indent="0" algn="just">
              <a:buNone/>
            </a:pPr>
            <a:r>
              <a:rPr lang="en-IN" sz="2200" dirty="0">
                <a:solidFill>
                  <a:srgbClr val="FFFF00"/>
                </a:solidFill>
              </a:rPr>
              <a:t>	</a:t>
            </a:r>
            <a:r>
              <a:rPr lang="en-IN" sz="2200" dirty="0"/>
              <a:t>Under Sec 129, if any persons stores or transports goods in contravention of CGST Act, then such goods are liable to be confiscated. These goods will be released subject to payment of penalty as under</a:t>
            </a:r>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a:p>
            <a:pPr marL="0" indent="0" algn="just">
              <a:buNone/>
            </a:pPr>
            <a:endParaRPr lang="en-IN" sz="2200" dirty="0"/>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5178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HIGHLIGHTS OF PROPOSED CHANGES UNDER GST</a:t>
            </a:r>
          </a:p>
        </p:txBody>
      </p:sp>
      <p:graphicFrame>
        <p:nvGraphicFramePr>
          <p:cNvPr id="5" name="Table 5">
            <a:extLst>
              <a:ext uri="{FF2B5EF4-FFF2-40B4-BE49-F238E27FC236}">
                <a16:creationId xmlns="" xmlns:a16="http://schemas.microsoft.com/office/drawing/2014/main" id="{53A5B34D-5597-4D3C-9173-8FE4F6D3010B}"/>
              </a:ext>
            </a:extLst>
          </p:cNvPr>
          <p:cNvGraphicFramePr>
            <a:graphicFrameLocks noGrp="1"/>
          </p:cNvGraphicFramePr>
          <p:nvPr>
            <p:extLst>
              <p:ext uri="{D42A27DB-BD31-4B8C-83A1-F6EECF244321}">
                <p14:modId xmlns:p14="http://schemas.microsoft.com/office/powerpoint/2010/main" val="3753998786"/>
              </p:ext>
            </p:extLst>
          </p:nvPr>
        </p:nvGraphicFramePr>
        <p:xfrm>
          <a:off x="361507" y="2934588"/>
          <a:ext cx="11451264" cy="3488670"/>
        </p:xfrm>
        <a:graphic>
          <a:graphicData uri="http://schemas.openxmlformats.org/drawingml/2006/table">
            <a:tbl>
              <a:tblPr firstRow="1" bandRow="1">
                <a:tableStyleId>{5C22544A-7EE6-4342-B048-85BDC9FD1C3A}</a:tableStyleId>
              </a:tblPr>
              <a:tblGrid>
                <a:gridCol w="2281586">
                  <a:extLst>
                    <a:ext uri="{9D8B030D-6E8A-4147-A177-3AD203B41FA5}">
                      <a16:colId xmlns="" xmlns:a16="http://schemas.microsoft.com/office/drawing/2014/main" val="2175223316"/>
                    </a:ext>
                  </a:extLst>
                </a:gridCol>
                <a:gridCol w="2292420">
                  <a:extLst>
                    <a:ext uri="{9D8B030D-6E8A-4147-A177-3AD203B41FA5}">
                      <a16:colId xmlns="" xmlns:a16="http://schemas.microsoft.com/office/drawing/2014/main" val="2569559611"/>
                    </a:ext>
                  </a:extLst>
                </a:gridCol>
                <a:gridCol w="3570243">
                  <a:extLst>
                    <a:ext uri="{9D8B030D-6E8A-4147-A177-3AD203B41FA5}">
                      <a16:colId xmlns="" xmlns:a16="http://schemas.microsoft.com/office/drawing/2014/main" val="3660532692"/>
                    </a:ext>
                  </a:extLst>
                </a:gridCol>
                <a:gridCol w="3307015">
                  <a:extLst>
                    <a:ext uri="{9D8B030D-6E8A-4147-A177-3AD203B41FA5}">
                      <a16:colId xmlns="" xmlns:a16="http://schemas.microsoft.com/office/drawing/2014/main" val="2686509388"/>
                    </a:ext>
                  </a:extLst>
                </a:gridCol>
              </a:tblGrid>
              <a:tr h="379710">
                <a:tc>
                  <a:txBody>
                    <a:bodyPr/>
                    <a:lstStyle/>
                    <a:p>
                      <a:pPr algn="ctr"/>
                      <a:r>
                        <a:rPr lang="en-IN" dirty="0"/>
                        <a:t>Scenario</a:t>
                      </a:r>
                    </a:p>
                  </a:txBody>
                  <a:tcPr/>
                </a:tc>
                <a:tc>
                  <a:txBody>
                    <a:bodyPr/>
                    <a:lstStyle/>
                    <a:p>
                      <a:pPr algn="ctr"/>
                      <a:r>
                        <a:rPr lang="en-IN" dirty="0"/>
                        <a:t>Nature of goods</a:t>
                      </a:r>
                    </a:p>
                  </a:txBody>
                  <a:tcPr/>
                </a:tc>
                <a:tc>
                  <a:txBody>
                    <a:bodyPr/>
                    <a:lstStyle/>
                    <a:p>
                      <a:pPr algn="ctr"/>
                      <a:r>
                        <a:rPr lang="en-IN" dirty="0"/>
                        <a:t>Existing provisions</a:t>
                      </a:r>
                    </a:p>
                  </a:txBody>
                  <a:tcPr/>
                </a:tc>
                <a:tc>
                  <a:txBody>
                    <a:bodyPr/>
                    <a:lstStyle/>
                    <a:p>
                      <a:pPr algn="ctr"/>
                      <a:r>
                        <a:rPr lang="en-IN" dirty="0"/>
                        <a:t>Proposed amendment</a:t>
                      </a:r>
                    </a:p>
                  </a:txBody>
                  <a:tcPr/>
                </a:tc>
                <a:extLst>
                  <a:ext uri="{0D108BD9-81ED-4DB2-BD59-A6C34878D82A}">
                    <a16:rowId xmlns="" xmlns:a16="http://schemas.microsoft.com/office/drawing/2014/main" val="567198506"/>
                  </a:ext>
                </a:extLst>
              </a:tr>
              <a:tr h="348580">
                <a:tc rowSpan="2">
                  <a:txBody>
                    <a:bodyPr/>
                    <a:lstStyle/>
                    <a:p>
                      <a:pPr algn="ctr"/>
                      <a:endParaRPr lang="en-IN" dirty="0"/>
                    </a:p>
                    <a:p>
                      <a:pPr algn="ctr"/>
                      <a:r>
                        <a:rPr lang="en-IN" dirty="0"/>
                        <a:t>If the owner comes forward</a:t>
                      </a:r>
                    </a:p>
                  </a:txBody>
                  <a:tcPr/>
                </a:tc>
                <a:tc>
                  <a:txBody>
                    <a:bodyPr/>
                    <a:lstStyle/>
                    <a:p>
                      <a:pPr algn="ctr"/>
                      <a:r>
                        <a:rPr lang="en-IN" dirty="0"/>
                        <a:t>Taxable goods</a:t>
                      </a:r>
                    </a:p>
                  </a:txBody>
                  <a:tcPr/>
                </a:tc>
                <a:tc>
                  <a:txBody>
                    <a:bodyPr/>
                    <a:lstStyle/>
                    <a:p>
                      <a:pPr algn="ctr"/>
                      <a:r>
                        <a:rPr lang="en-IN" dirty="0"/>
                        <a:t>Applicable tax and 100% penalty</a:t>
                      </a:r>
                    </a:p>
                  </a:txBody>
                  <a:tcPr/>
                </a:tc>
                <a:tc>
                  <a:txBody>
                    <a:bodyPr/>
                    <a:lstStyle/>
                    <a:p>
                      <a:pPr algn="ctr"/>
                      <a:r>
                        <a:rPr lang="en-IN" dirty="0"/>
                        <a:t>Penalty equal to 200% of tax payable on such goods</a:t>
                      </a:r>
                    </a:p>
                  </a:txBody>
                  <a:tcPr/>
                </a:tc>
                <a:extLst>
                  <a:ext uri="{0D108BD9-81ED-4DB2-BD59-A6C34878D82A}">
                    <a16:rowId xmlns="" xmlns:a16="http://schemas.microsoft.com/office/drawing/2014/main" val="3839411588"/>
                  </a:ext>
                </a:extLst>
              </a:tr>
              <a:tr h="348580">
                <a:tc vMerge="1">
                  <a:txBody>
                    <a:bodyPr/>
                    <a:lstStyle/>
                    <a:p>
                      <a:endParaRPr lang="en-IN" dirty="0"/>
                    </a:p>
                  </a:txBody>
                  <a:tcPr/>
                </a:tc>
                <a:tc>
                  <a:txBody>
                    <a:bodyPr/>
                    <a:lstStyle/>
                    <a:p>
                      <a:pPr algn="ctr"/>
                      <a:r>
                        <a:rPr lang="en-IN" dirty="0"/>
                        <a:t>Exempted goods</a:t>
                      </a:r>
                    </a:p>
                  </a:txBody>
                  <a:tcPr/>
                </a:tc>
                <a:tc>
                  <a:txBody>
                    <a:bodyPr/>
                    <a:lstStyle/>
                    <a:p>
                      <a:pPr algn="ctr"/>
                      <a:r>
                        <a:rPr lang="en-IN" dirty="0"/>
                        <a:t>Penalty 2% of the value of goods or 25,000 whichever is lower</a:t>
                      </a:r>
                    </a:p>
                  </a:txBody>
                  <a:tcPr/>
                </a:tc>
                <a:tc>
                  <a:txBody>
                    <a:bodyPr/>
                    <a:lstStyle/>
                    <a:p>
                      <a:pPr algn="ctr"/>
                      <a:r>
                        <a:rPr lang="en-IN" dirty="0"/>
                        <a:t>No change</a:t>
                      </a:r>
                    </a:p>
                  </a:txBody>
                  <a:tcPr/>
                </a:tc>
                <a:extLst>
                  <a:ext uri="{0D108BD9-81ED-4DB2-BD59-A6C34878D82A}">
                    <a16:rowId xmlns="" xmlns:a16="http://schemas.microsoft.com/office/drawing/2014/main" val="1420976898"/>
                  </a:ext>
                </a:extLst>
              </a:tr>
              <a:tr h="647363">
                <a:tc rowSpan="2">
                  <a:txBody>
                    <a:bodyPr/>
                    <a:lstStyle/>
                    <a:p>
                      <a:pPr algn="ctr"/>
                      <a:endParaRPr lang="en-IN" dirty="0"/>
                    </a:p>
                    <a:p>
                      <a:pPr algn="ctr"/>
                      <a:endParaRPr lang="en-IN" dirty="0"/>
                    </a:p>
                    <a:p>
                      <a:pPr algn="ctr"/>
                      <a:r>
                        <a:rPr lang="en-IN" dirty="0"/>
                        <a:t>If the owner doesn't come forward</a:t>
                      </a:r>
                    </a:p>
                  </a:txBody>
                  <a:tcPr/>
                </a:tc>
                <a:tc>
                  <a:txBody>
                    <a:bodyPr/>
                    <a:lstStyle/>
                    <a:p>
                      <a:pPr algn="ctr"/>
                      <a:r>
                        <a:rPr lang="en-IN" dirty="0"/>
                        <a:t>Taxable goods</a:t>
                      </a:r>
                    </a:p>
                  </a:txBody>
                  <a:tcPr/>
                </a:tc>
                <a:tc>
                  <a:txBody>
                    <a:bodyPr/>
                    <a:lstStyle/>
                    <a:p>
                      <a:pPr algn="ctr"/>
                      <a:r>
                        <a:rPr lang="en-IN" dirty="0"/>
                        <a:t>Applicable tax and 50% penalty on the value of goods.</a:t>
                      </a:r>
                    </a:p>
                  </a:txBody>
                  <a:tcPr/>
                </a:tc>
                <a:tc>
                  <a:txBody>
                    <a:bodyPr/>
                    <a:lstStyle/>
                    <a:p>
                      <a:pPr algn="ctr"/>
                      <a:r>
                        <a:rPr lang="en-IN" dirty="0"/>
                        <a:t>Penalty equal to 50% of the value of such goods or 200% of tax payable on such goods whichever is higher.</a:t>
                      </a:r>
                    </a:p>
                  </a:txBody>
                  <a:tcPr/>
                </a:tc>
                <a:extLst>
                  <a:ext uri="{0D108BD9-81ED-4DB2-BD59-A6C34878D82A}">
                    <a16:rowId xmlns="" xmlns:a16="http://schemas.microsoft.com/office/drawing/2014/main" val="3078935749"/>
                  </a:ext>
                </a:extLst>
              </a:tr>
              <a:tr h="497971">
                <a:tc vMerge="1">
                  <a:txBody>
                    <a:bodyPr/>
                    <a:lstStyle/>
                    <a:p>
                      <a:endParaRPr lang="en-IN" dirty="0"/>
                    </a:p>
                  </a:txBody>
                  <a:tcPr/>
                </a:tc>
                <a:tc>
                  <a:txBody>
                    <a:bodyPr/>
                    <a:lstStyle/>
                    <a:p>
                      <a:pPr algn="ctr"/>
                      <a:r>
                        <a:rPr lang="en-IN" dirty="0"/>
                        <a:t>Exempted goods</a:t>
                      </a:r>
                    </a:p>
                  </a:txBody>
                  <a:tcPr/>
                </a:tc>
                <a:tc>
                  <a:txBody>
                    <a:bodyPr/>
                    <a:lstStyle/>
                    <a:p>
                      <a:pPr algn="ctr"/>
                      <a:r>
                        <a:rPr lang="en-IN" dirty="0"/>
                        <a:t>Penalty 2% of the value of goods or 25,000 whichever is lower</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dirty="0" smtClean="0"/>
                        <a:t>No</a:t>
                      </a:r>
                      <a:r>
                        <a:rPr lang="en-IN" baseline="0" dirty="0" smtClean="0"/>
                        <a:t> change</a:t>
                      </a:r>
                      <a:endParaRPr lang="en-IN" dirty="0"/>
                    </a:p>
                    <a:p>
                      <a:pPr algn="ctr"/>
                      <a:endParaRPr lang="en-IN" dirty="0"/>
                    </a:p>
                  </a:txBody>
                  <a:tcPr/>
                </a:tc>
                <a:extLst>
                  <a:ext uri="{0D108BD9-81ED-4DB2-BD59-A6C34878D82A}">
                    <a16:rowId xmlns="" xmlns:a16="http://schemas.microsoft.com/office/drawing/2014/main" val="1505188225"/>
                  </a:ext>
                </a:extLst>
              </a:tr>
            </a:tbl>
          </a:graphicData>
        </a:graphic>
      </p:graphicFrame>
    </p:spTree>
    <p:extLst>
      <p:ext uri="{BB962C8B-B14F-4D97-AF65-F5344CB8AC3E}">
        <p14:creationId xmlns:p14="http://schemas.microsoft.com/office/powerpoint/2010/main" val="4968877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9C13-9D88-4777-929F-90A53756CD26}"/>
              </a:ext>
            </a:extLst>
          </p:cNvPr>
          <p:cNvSpPr>
            <a:spLocks noGrp="1"/>
          </p:cNvSpPr>
          <p:nvPr>
            <p:ph type="title"/>
          </p:nvPr>
        </p:nvSpPr>
        <p:spPr>
          <a:xfrm>
            <a:off x="0" y="1"/>
            <a:ext cx="12191999" cy="925034"/>
          </a:xfrm>
        </p:spPr>
        <p:txBody>
          <a:bodyPr/>
          <a:lstStyle/>
          <a:p>
            <a:pPr algn="ctr"/>
            <a:r>
              <a:rPr lang="en-IN" b="1" dirty="0"/>
              <a:t>INDIRECT TAXES – KEY CHANGES</a:t>
            </a:r>
            <a:endParaRPr lang="en-IN" dirty="0"/>
          </a:p>
        </p:txBody>
      </p:sp>
      <p:sp>
        <p:nvSpPr>
          <p:cNvPr id="3" name="Content Placeholder 2">
            <a:extLst>
              <a:ext uri="{FF2B5EF4-FFF2-40B4-BE49-F238E27FC236}">
                <a16:creationId xmlns="" xmlns:a16="http://schemas.microsoft.com/office/drawing/2014/main" id="{5EFFE47A-160F-4FE5-BF36-0440F987C7BE}"/>
              </a:ext>
            </a:extLst>
          </p:cNvPr>
          <p:cNvSpPr>
            <a:spLocks noGrp="1"/>
          </p:cNvSpPr>
          <p:nvPr>
            <p:ph idx="1"/>
          </p:nvPr>
        </p:nvSpPr>
        <p:spPr>
          <a:xfrm>
            <a:off x="265815" y="1275908"/>
            <a:ext cx="11674547" cy="5433236"/>
          </a:xfrm>
        </p:spPr>
        <p:txBody>
          <a:bodyPr>
            <a:normAutofit/>
          </a:bodyPr>
          <a:lstStyle/>
          <a:p>
            <a:pPr algn="just"/>
            <a:r>
              <a:rPr lang="en-IN" sz="2200" b="1" u="sng" dirty="0">
                <a:solidFill>
                  <a:srgbClr val="FFFF00"/>
                </a:solidFill>
              </a:rPr>
              <a:t>Penalty to be deposited before filing appeal to Appellate Authority for the detention of goods/conveyance</a:t>
            </a:r>
          </a:p>
          <a:p>
            <a:pPr marL="0" indent="0" algn="just">
              <a:buNone/>
            </a:pPr>
            <a:r>
              <a:rPr lang="en-IN" sz="2200" dirty="0">
                <a:solidFill>
                  <a:srgbClr val="FFFF00"/>
                </a:solidFill>
              </a:rPr>
              <a:t>	</a:t>
            </a:r>
            <a:r>
              <a:rPr lang="en-IN" sz="2200" dirty="0"/>
              <a:t>It is proposed that Appeal shall be filed against order u/s 129(3) only if at least 25% of penalty as 	mentioned in the order is deposited.</a:t>
            </a:r>
          </a:p>
          <a:p>
            <a:pPr marL="0" indent="0" algn="just">
              <a:buNone/>
            </a:pPr>
            <a:r>
              <a:rPr lang="en-IN" sz="2200" dirty="0">
                <a:solidFill>
                  <a:srgbClr val="FFFF00"/>
                </a:solidFill>
              </a:rPr>
              <a:t>	</a:t>
            </a:r>
          </a:p>
          <a:p>
            <a:pPr marL="0" indent="0" algn="just">
              <a:buNone/>
            </a:pPr>
            <a:endParaRPr lang="en-IN" sz="2200" dirty="0">
              <a:solidFill>
                <a:srgbClr val="FFFF00"/>
              </a:solidFill>
            </a:endParaRPr>
          </a:p>
          <a:p>
            <a:pPr marL="0" indent="0" algn="just">
              <a:buNone/>
            </a:pPr>
            <a:endParaRPr lang="en-IN" sz="2200" dirty="0">
              <a:solidFill>
                <a:srgbClr val="FFFF00"/>
              </a:solidFill>
            </a:endParaRPr>
          </a:p>
          <a:p>
            <a:pPr marL="0" indent="0" algn="just">
              <a:buNone/>
            </a:pPr>
            <a:endParaRPr lang="en-IN" sz="2200" dirty="0">
              <a:solidFill>
                <a:srgbClr val="FFFF00"/>
              </a:solidFill>
            </a:endParaRPr>
          </a:p>
          <a:p>
            <a:pPr marL="0" indent="0" algn="just">
              <a:buNone/>
            </a:pPr>
            <a:endParaRPr lang="en-IN" sz="2200" dirty="0">
              <a:solidFill>
                <a:srgbClr val="FFFF00"/>
              </a:solidFill>
            </a:endParaRPr>
          </a:p>
          <a:p>
            <a:pPr marL="0" indent="0" algn="just">
              <a:buNone/>
            </a:pPr>
            <a:endParaRPr lang="en-IN" sz="2200" dirty="0">
              <a:solidFill>
                <a:srgbClr val="FFFF00"/>
              </a:solidFill>
            </a:endParaRPr>
          </a:p>
          <a:p>
            <a:pPr marL="0" indent="0" algn="just">
              <a:buNone/>
            </a:pPr>
            <a:endParaRPr lang="en-IN" sz="2200" dirty="0">
              <a:solidFill>
                <a:srgbClr val="FFFF00"/>
              </a:solidFill>
            </a:endParaRPr>
          </a:p>
        </p:txBody>
      </p:sp>
      <p:sp>
        <p:nvSpPr>
          <p:cNvPr id="4" name="Rectangle 3">
            <a:extLst>
              <a:ext uri="{FF2B5EF4-FFF2-40B4-BE49-F238E27FC236}">
                <a16:creationId xmlns="" xmlns:a16="http://schemas.microsoft.com/office/drawing/2014/main" id="{D0C68002-2BF2-475B-A586-F85D427B8959}"/>
              </a:ext>
            </a:extLst>
          </p:cNvPr>
          <p:cNvSpPr/>
          <p:nvPr/>
        </p:nvSpPr>
        <p:spPr>
          <a:xfrm>
            <a:off x="265814" y="758063"/>
            <a:ext cx="11674548" cy="5178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HIGHLIGHTS OF PROPOSED CHANGES UNDER GST</a:t>
            </a:r>
          </a:p>
        </p:txBody>
      </p:sp>
    </p:spTree>
    <p:extLst>
      <p:ext uri="{BB962C8B-B14F-4D97-AF65-F5344CB8AC3E}">
        <p14:creationId xmlns:p14="http://schemas.microsoft.com/office/powerpoint/2010/main" val="18240390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306F3FE-4D97-4E14-B559-B8F718E8BA37}"/>
              </a:ext>
            </a:extLst>
          </p:cNvPr>
          <p:cNvPicPr>
            <a:picLocks noChangeAspect="1"/>
          </p:cNvPicPr>
          <p:nvPr/>
        </p:nvPicPr>
        <p:blipFill>
          <a:blip r:embed="rId2"/>
          <a:stretch>
            <a:fillRect/>
          </a:stretch>
        </p:blipFill>
        <p:spPr>
          <a:xfrm>
            <a:off x="1" y="46473"/>
            <a:ext cx="12191999" cy="6811526"/>
          </a:xfrm>
          <a:prstGeom prst="rect">
            <a:avLst/>
          </a:prstGeom>
        </p:spPr>
      </p:pic>
      <p:sp>
        <p:nvSpPr>
          <p:cNvPr id="2" name="Title 1">
            <a:extLst>
              <a:ext uri="{FF2B5EF4-FFF2-40B4-BE49-F238E27FC236}">
                <a16:creationId xmlns="" xmlns:a16="http://schemas.microsoft.com/office/drawing/2014/main" id="{B06CEBB0-0235-4A62-88B1-0CB69800B5A3}"/>
              </a:ext>
            </a:extLst>
          </p:cNvPr>
          <p:cNvSpPr>
            <a:spLocks noGrp="1"/>
          </p:cNvSpPr>
          <p:nvPr>
            <p:ph type="title"/>
          </p:nvPr>
        </p:nvSpPr>
        <p:spPr/>
        <p:txBody>
          <a:bodyPr/>
          <a:lstStyle/>
          <a:p>
            <a:r>
              <a:rPr lang="en-IN" dirty="0" smtClean="0"/>
              <a:t>-</a:t>
            </a:r>
            <a:endParaRPr lang="en-IN" dirty="0"/>
          </a:p>
        </p:txBody>
      </p:sp>
      <p:sp>
        <p:nvSpPr>
          <p:cNvPr id="3" name="Content Placeholder 2">
            <a:extLst>
              <a:ext uri="{FF2B5EF4-FFF2-40B4-BE49-F238E27FC236}">
                <a16:creationId xmlns="" xmlns:a16="http://schemas.microsoft.com/office/drawing/2014/main" id="{76E37B40-3D28-4FC7-A70A-5184B8F8F0A7}"/>
              </a:ext>
            </a:extLst>
          </p:cNvPr>
          <p:cNvSpPr>
            <a:spLocks noGrp="1"/>
          </p:cNvSpPr>
          <p:nvPr>
            <p:ph idx="1"/>
          </p:nvPr>
        </p:nvSpPr>
        <p:spPr/>
        <p:txBody>
          <a:bodyPr/>
          <a:lstStyle/>
          <a:p>
            <a:endParaRPr lang="en-IN" dirty="0"/>
          </a:p>
        </p:txBody>
      </p:sp>
      <p:pic>
        <p:nvPicPr>
          <p:cNvPr id="7" name="Picture 6">
            <a:extLst>
              <a:ext uri="{FF2B5EF4-FFF2-40B4-BE49-F238E27FC236}">
                <a16:creationId xmlns="" xmlns:a16="http://schemas.microsoft.com/office/drawing/2014/main" id="{766D8E29-2146-44FC-957C-B518A1D3A4D7}"/>
              </a:ext>
            </a:extLst>
          </p:cNvPr>
          <p:cNvPicPr>
            <a:picLocks noChangeAspect="1"/>
          </p:cNvPicPr>
          <p:nvPr/>
        </p:nvPicPr>
        <p:blipFill>
          <a:blip r:embed="rId3"/>
          <a:stretch>
            <a:fillRect/>
          </a:stretch>
        </p:blipFill>
        <p:spPr>
          <a:xfrm>
            <a:off x="5847907" y="140487"/>
            <a:ext cx="6344092" cy="3649133"/>
          </a:xfrm>
          <a:prstGeom prst="rect">
            <a:avLst/>
          </a:prstGeom>
        </p:spPr>
      </p:pic>
    </p:spTree>
    <p:extLst>
      <p:ext uri="{BB962C8B-B14F-4D97-AF65-F5344CB8AC3E}">
        <p14:creationId xmlns:p14="http://schemas.microsoft.com/office/powerpoint/2010/main" val="3008496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22972A0-70EF-4688-ACC0-1A404F4E65BD}"/>
              </a:ext>
            </a:extLst>
          </p:cNvPr>
          <p:cNvSpPr>
            <a:spLocks noGrp="1"/>
          </p:cNvSpPr>
          <p:nvPr>
            <p:ph type="title"/>
          </p:nvPr>
        </p:nvSpPr>
        <p:spPr>
          <a:xfrm>
            <a:off x="307910" y="223936"/>
            <a:ext cx="11737910" cy="1474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000" b="1" dirty="0"/>
              <a:t>THE SECOND PILLAR – P</a:t>
            </a:r>
            <a:r>
              <a:rPr lang="en-IN" sz="4000" b="1" cap="none" dirty="0"/>
              <a:t>hysical and Financial Capital and Infrastructure</a:t>
            </a:r>
            <a:endParaRPr lang="en-IN" sz="4000" dirty="0"/>
          </a:p>
        </p:txBody>
      </p:sp>
      <p:pic>
        <p:nvPicPr>
          <p:cNvPr id="6" name="Content Placeholder 5">
            <a:extLst>
              <a:ext uri="{FF2B5EF4-FFF2-40B4-BE49-F238E27FC236}">
                <a16:creationId xmlns="" xmlns:a16="http://schemas.microsoft.com/office/drawing/2014/main" id="{49C5BB1C-0403-4331-A631-2D4FAEB3DE00}"/>
              </a:ext>
            </a:extLst>
          </p:cNvPr>
          <p:cNvPicPr>
            <a:picLocks noGrp="1" noChangeAspect="1"/>
          </p:cNvPicPr>
          <p:nvPr>
            <p:ph idx="1"/>
          </p:nvPr>
        </p:nvPicPr>
        <p:blipFill>
          <a:blip r:embed="rId2"/>
          <a:stretch>
            <a:fillRect/>
          </a:stretch>
        </p:blipFill>
        <p:spPr>
          <a:xfrm>
            <a:off x="122608" y="2388637"/>
            <a:ext cx="3777589" cy="4195129"/>
          </a:xfrm>
        </p:spPr>
      </p:pic>
      <p:pic>
        <p:nvPicPr>
          <p:cNvPr id="8" name="Picture 7">
            <a:extLst>
              <a:ext uri="{FF2B5EF4-FFF2-40B4-BE49-F238E27FC236}">
                <a16:creationId xmlns="" xmlns:a16="http://schemas.microsoft.com/office/drawing/2014/main" id="{E0B505ED-57E8-4E92-A7DC-78A6607CDD7C}"/>
              </a:ext>
            </a:extLst>
          </p:cNvPr>
          <p:cNvPicPr>
            <a:picLocks noChangeAspect="1"/>
          </p:cNvPicPr>
          <p:nvPr/>
        </p:nvPicPr>
        <p:blipFill>
          <a:blip r:embed="rId3"/>
          <a:stretch>
            <a:fillRect/>
          </a:stretch>
        </p:blipFill>
        <p:spPr>
          <a:xfrm>
            <a:off x="4030824" y="2406764"/>
            <a:ext cx="3993502" cy="4195129"/>
          </a:xfrm>
          <a:prstGeom prst="rect">
            <a:avLst/>
          </a:prstGeom>
        </p:spPr>
      </p:pic>
      <p:pic>
        <p:nvPicPr>
          <p:cNvPr id="10" name="Picture 9">
            <a:extLst>
              <a:ext uri="{FF2B5EF4-FFF2-40B4-BE49-F238E27FC236}">
                <a16:creationId xmlns="" xmlns:a16="http://schemas.microsoft.com/office/drawing/2014/main" id="{55CFFFA4-019F-4D01-AB4D-9801E269FE34}"/>
              </a:ext>
            </a:extLst>
          </p:cNvPr>
          <p:cNvPicPr>
            <a:picLocks noChangeAspect="1"/>
          </p:cNvPicPr>
          <p:nvPr/>
        </p:nvPicPr>
        <p:blipFill>
          <a:blip r:embed="rId4"/>
          <a:stretch>
            <a:fillRect/>
          </a:stretch>
        </p:blipFill>
        <p:spPr>
          <a:xfrm>
            <a:off x="8154954" y="2406765"/>
            <a:ext cx="3993502" cy="4158876"/>
          </a:xfrm>
          <a:prstGeom prst="rect">
            <a:avLst/>
          </a:prstGeom>
        </p:spPr>
      </p:pic>
    </p:spTree>
    <p:extLst>
      <p:ext uri="{BB962C8B-B14F-4D97-AF65-F5344CB8AC3E}">
        <p14:creationId xmlns:p14="http://schemas.microsoft.com/office/powerpoint/2010/main" val="1767393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6ED046-E8D8-4E12-9786-ED8859B6764A}"/>
              </a:ext>
            </a:extLst>
          </p:cNvPr>
          <p:cNvSpPr>
            <a:spLocks noGrp="1"/>
          </p:cNvSpPr>
          <p:nvPr>
            <p:ph type="title"/>
          </p:nvPr>
        </p:nvSpPr>
        <p:spPr>
          <a:xfrm>
            <a:off x="186612" y="121299"/>
            <a:ext cx="11840547" cy="674531"/>
          </a:xfrm>
        </p:spPr>
        <p:txBody>
          <a:bodyPr/>
          <a:lstStyle/>
          <a:p>
            <a:pPr algn="ctr"/>
            <a:r>
              <a:rPr lang="en-IN" b="1" dirty="0"/>
              <a:t>THE SECOND PILLAR - HIGHLIGHTS</a:t>
            </a:r>
          </a:p>
        </p:txBody>
      </p:sp>
      <p:graphicFrame>
        <p:nvGraphicFramePr>
          <p:cNvPr id="7" name="Content Placeholder 6">
            <a:extLst>
              <a:ext uri="{FF2B5EF4-FFF2-40B4-BE49-F238E27FC236}">
                <a16:creationId xmlns="" xmlns:a16="http://schemas.microsoft.com/office/drawing/2014/main" id="{3D9F6A61-C480-4AD5-B8FD-CDC1871CBDE2}"/>
              </a:ext>
            </a:extLst>
          </p:cNvPr>
          <p:cNvGraphicFramePr>
            <a:graphicFrameLocks noGrp="1"/>
          </p:cNvGraphicFramePr>
          <p:nvPr>
            <p:ph idx="1"/>
            <p:extLst>
              <p:ext uri="{D42A27DB-BD31-4B8C-83A1-F6EECF244321}">
                <p14:modId xmlns:p14="http://schemas.microsoft.com/office/powerpoint/2010/main" val="4138533430"/>
              </p:ext>
            </p:extLst>
          </p:nvPr>
        </p:nvGraphicFramePr>
        <p:xfrm>
          <a:off x="186612" y="690466"/>
          <a:ext cx="11840546" cy="6167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 xmlns:a16="http://schemas.microsoft.com/office/drawing/2014/main" id="{E10041CF-F7A3-47BC-8F13-134153C432AF}"/>
              </a:ext>
            </a:extLst>
          </p:cNvPr>
          <p:cNvPicPr>
            <a:picLocks noChangeAspect="1"/>
          </p:cNvPicPr>
          <p:nvPr/>
        </p:nvPicPr>
        <p:blipFill>
          <a:blip r:embed="rId7" cstate="print"/>
          <a:stretch>
            <a:fillRect/>
          </a:stretch>
        </p:blipFill>
        <p:spPr>
          <a:xfrm>
            <a:off x="9903084" y="68618"/>
            <a:ext cx="793383" cy="736543"/>
          </a:xfrm>
          <a:prstGeom prst="rect">
            <a:avLst/>
          </a:prstGeom>
        </p:spPr>
      </p:pic>
      <p:sp>
        <p:nvSpPr>
          <p:cNvPr id="10" name="Rectangle 9">
            <a:extLst>
              <a:ext uri="{FF2B5EF4-FFF2-40B4-BE49-F238E27FC236}">
                <a16:creationId xmlns="" xmlns:a16="http://schemas.microsoft.com/office/drawing/2014/main" id="{2F4BEB07-FDA0-4FE3-84F9-CB30D5D49616}"/>
              </a:ext>
            </a:extLst>
          </p:cNvPr>
          <p:cNvSpPr/>
          <p:nvPr/>
        </p:nvSpPr>
        <p:spPr>
          <a:xfrm>
            <a:off x="9190653" y="1026368"/>
            <a:ext cx="2836505" cy="557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Roads/Railway Infrastructure</a:t>
            </a:r>
          </a:p>
          <a:p>
            <a:pPr marL="342900" indent="-342900" algn="just">
              <a:buFont typeface="Arial" panose="020B0604020202020204" pitchFamily="34" charset="0"/>
              <a:buChar char="•"/>
            </a:pPr>
            <a:r>
              <a:rPr lang="en-IN" sz="2000" dirty="0"/>
              <a:t>Rs 1.18 lakh </a:t>
            </a:r>
            <a:r>
              <a:rPr lang="en-IN" sz="2000" dirty="0" err="1" smtClean="0"/>
              <a:t>Crs</a:t>
            </a:r>
            <a:r>
              <a:rPr lang="en-IN" sz="2000" dirty="0" smtClean="0"/>
              <a:t> </a:t>
            </a:r>
            <a:r>
              <a:rPr lang="en-IN" sz="2000" dirty="0"/>
              <a:t>outlay for ministry of road transport.</a:t>
            </a:r>
          </a:p>
          <a:p>
            <a:pPr marL="342900" indent="-342900" algn="just">
              <a:buFont typeface="Arial" panose="020B0604020202020204" pitchFamily="34" charset="0"/>
              <a:buChar char="•"/>
            </a:pPr>
            <a:r>
              <a:rPr lang="en-IN" sz="2000" dirty="0"/>
              <a:t>8500 Kms road to be constructed by March 22.</a:t>
            </a:r>
          </a:p>
          <a:p>
            <a:pPr marL="342900" indent="-342900" algn="just">
              <a:buFont typeface="Arial" panose="020B0604020202020204" pitchFamily="34" charset="0"/>
              <a:buChar char="•"/>
            </a:pPr>
            <a:r>
              <a:rPr lang="en-IN" sz="2000" dirty="0"/>
              <a:t>Rs 1.10 lakh </a:t>
            </a:r>
            <a:r>
              <a:rPr lang="en-IN" sz="2000" dirty="0" err="1" smtClean="0"/>
              <a:t>Crs</a:t>
            </a:r>
            <a:r>
              <a:rPr lang="en-IN" sz="2000" dirty="0" smtClean="0"/>
              <a:t> </a:t>
            </a:r>
            <a:r>
              <a:rPr lang="en-IN" sz="2000" dirty="0"/>
              <a:t>outlay for railways.</a:t>
            </a:r>
          </a:p>
          <a:p>
            <a:pPr marL="342900" indent="-342900" algn="just">
              <a:buFont typeface="Arial" panose="020B0604020202020204" pitchFamily="34" charset="0"/>
              <a:buChar char="•"/>
            </a:pPr>
            <a:r>
              <a:rPr lang="en-IN" sz="2000" dirty="0"/>
              <a:t>Broad Gauge route kms electrification  to reach 46,000 by 2021.</a:t>
            </a:r>
          </a:p>
          <a:p>
            <a:pPr marL="342900" indent="-342900" algn="ctr">
              <a:buFont typeface="Arial" panose="020B0604020202020204" pitchFamily="34" charset="0"/>
              <a:buChar char="•"/>
            </a:pPr>
            <a:endParaRPr lang="en-IN" sz="2100" dirty="0"/>
          </a:p>
        </p:txBody>
      </p:sp>
    </p:spTree>
    <p:extLst>
      <p:ext uri="{BB962C8B-B14F-4D97-AF65-F5344CB8AC3E}">
        <p14:creationId xmlns:p14="http://schemas.microsoft.com/office/powerpoint/2010/main" val="2925416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39C451-FF12-47DF-9B9D-0133DF19060A}"/>
              </a:ext>
            </a:extLst>
          </p:cNvPr>
          <p:cNvSpPr>
            <a:spLocks noGrp="1"/>
          </p:cNvSpPr>
          <p:nvPr>
            <p:ph type="title"/>
          </p:nvPr>
        </p:nvSpPr>
        <p:spPr>
          <a:xfrm>
            <a:off x="158621" y="139960"/>
            <a:ext cx="11859208" cy="926840"/>
          </a:xfrm>
        </p:spPr>
        <p:txBody>
          <a:bodyPr/>
          <a:lstStyle/>
          <a:p>
            <a:pPr algn="ctr"/>
            <a:r>
              <a:rPr lang="en-IN" b="1" dirty="0"/>
              <a:t>THE SECOND PILLAR – HIGHLIGHTS – Contd..</a:t>
            </a:r>
            <a:endParaRPr lang="en-IN" dirty="0"/>
          </a:p>
        </p:txBody>
      </p:sp>
      <p:sp>
        <p:nvSpPr>
          <p:cNvPr id="3" name="Content Placeholder 2">
            <a:extLst>
              <a:ext uri="{FF2B5EF4-FFF2-40B4-BE49-F238E27FC236}">
                <a16:creationId xmlns="" xmlns:a16="http://schemas.microsoft.com/office/drawing/2014/main" id="{874486FE-8D3C-414B-8B45-76706922F02A}"/>
              </a:ext>
            </a:extLst>
          </p:cNvPr>
          <p:cNvSpPr>
            <a:spLocks noGrp="1"/>
          </p:cNvSpPr>
          <p:nvPr>
            <p:ph idx="1"/>
          </p:nvPr>
        </p:nvSpPr>
        <p:spPr>
          <a:xfrm>
            <a:off x="174171" y="1066800"/>
            <a:ext cx="11859207" cy="5567265"/>
          </a:xfrm>
        </p:spPr>
        <p:txBody>
          <a:bodyPr/>
          <a:lstStyle/>
          <a:p>
            <a:endParaRPr lang="en-IN" dirty="0"/>
          </a:p>
        </p:txBody>
      </p:sp>
      <p:sp>
        <p:nvSpPr>
          <p:cNvPr id="4" name="Rectangle: Rounded Corners 3">
            <a:extLst>
              <a:ext uri="{FF2B5EF4-FFF2-40B4-BE49-F238E27FC236}">
                <a16:creationId xmlns="" xmlns:a16="http://schemas.microsoft.com/office/drawing/2014/main" id="{1F96A495-FA7F-41B7-AF25-4D795400442B}"/>
              </a:ext>
            </a:extLst>
          </p:cNvPr>
          <p:cNvSpPr/>
          <p:nvPr/>
        </p:nvSpPr>
        <p:spPr>
          <a:xfrm>
            <a:off x="317241" y="1108788"/>
            <a:ext cx="8042988" cy="553927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u="sng" dirty="0">
                <a:solidFill>
                  <a:srgbClr val="FFFF00"/>
                </a:solidFill>
              </a:rPr>
              <a:t>COMPANY MATTERS</a:t>
            </a:r>
          </a:p>
          <a:p>
            <a:pPr algn="ctr"/>
            <a:endParaRPr lang="en-IN" sz="2800" b="1" u="sng" dirty="0">
              <a:solidFill>
                <a:srgbClr val="7030A0"/>
              </a:solidFill>
            </a:endParaRPr>
          </a:p>
          <a:p>
            <a:pPr marL="342900" indent="-342900" algn="just">
              <a:buFont typeface="Arial" panose="020B0604020202020204" pitchFamily="34" charset="0"/>
              <a:buChar char="•"/>
            </a:pPr>
            <a:r>
              <a:rPr lang="en-IN" sz="2000" dirty="0"/>
              <a:t>Decriminalising the LLP Act 2008.</a:t>
            </a:r>
          </a:p>
          <a:p>
            <a:pPr marL="342900" indent="-342900" algn="just">
              <a:buFont typeface="Arial" panose="020B0604020202020204" pitchFamily="34" charset="0"/>
              <a:buChar char="•"/>
            </a:pPr>
            <a:r>
              <a:rPr lang="en-IN" sz="2000" dirty="0" smtClean="0"/>
              <a:t>Revised threshold </a:t>
            </a:r>
            <a:r>
              <a:rPr lang="en-IN" sz="2000" dirty="0"/>
              <a:t>for small companies – &lt;50 </a:t>
            </a:r>
            <a:r>
              <a:rPr lang="en-IN" sz="2000" dirty="0" err="1"/>
              <a:t>lacs</a:t>
            </a:r>
            <a:r>
              <a:rPr lang="en-IN" sz="2000" dirty="0"/>
              <a:t> </a:t>
            </a:r>
            <a:r>
              <a:rPr lang="en-IN" sz="2000" dirty="0" smtClean="0"/>
              <a:t>Cap to </a:t>
            </a:r>
            <a:r>
              <a:rPr lang="en-IN" sz="2000" dirty="0"/>
              <a:t>&lt;2 </a:t>
            </a:r>
            <a:r>
              <a:rPr lang="en-IN" sz="2000" dirty="0" err="1" smtClean="0"/>
              <a:t>Crs</a:t>
            </a:r>
            <a:r>
              <a:rPr lang="en-IN" sz="2000" dirty="0" smtClean="0"/>
              <a:t> </a:t>
            </a:r>
            <a:r>
              <a:rPr lang="en-IN" sz="2000" dirty="0"/>
              <a:t>and &lt;2 </a:t>
            </a:r>
            <a:r>
              <a:rPr lang="en-IN" sz="2000" dirty="0" err="1" smtClean="0"/>
              <a:t>Crs</a:t>
            </a:r>
            <a:r>
              <a:rPr lang="en-IN" sz="2000" dirty="0" smtClean="0"/>
              <a:t> T/o </a:t>
            </a:r>
            <a:r>
              <a:rPr lang="en-IN" sz="2000" dirty="0"/>
              <a:t>to &lt; 20 </a:t>
            </a:r>
            <a:r>
              <a:rPr lang="en-IN" sz="2000" dirty="0" err="1" smtClean="0"/>
              <a:t>Crs</a:t>
            </a:r>
            <a:r>
              <a:rPr lang="en-IN" sz="2000" dirty="0" smtClean="0"/>
              <a:t>.</a:t>
            </a:r>
            <a:endParaRPr lang="en-IN" sz="2000" dirty="0"/>
          </a:p>
          <a:p>
            <a:pPr marL="342900" indent="-342900" algn="just">
              <a:buFont typeface="Arial" panose="020B0604020202020204" pitchFamily="34" charset="0"/>
              <a:buChar char="•"/>
            </a:pPr>
            <a:r>
              <a:rPr lang="en-IN" sz="2000" dirty="0"/>
              <a:t>Incentivizing the incorporation of One Person Companies to promote start ups –</a:t>
            </a:r>
          </a:p>
          <a:p>
            <a:pPr algn="just"/>
            <a:r>
              <a:rPr lang="en-IN" sz="2000" dirty="0"/>
              <a:t>		. Allowing conversion into other type without restrictions.</a:t>
            </a:r>
          </a:p>
          <a:p>
            <a:pPr algn="just"/>
            <a:r>
              <a:rPr lang="en-IN" sz="2000" dirty="0"/>
              <a:t>		. Residency limit reduced to 120 days for Indian citizen to set 			  up OPC’s</a:t>
            </a:r>
          </a:p>
          <a:p>
            <a:pPr algn="just"/>
            <a:r>
              <a:rPr lang="en-IN" sz="2000" dirty="0"/>
              <a:t>		. Allowing NRI’s to incorporate OPC’s</a:t>
            </a:r>
          </a:p>
          <a:p>
            <a:pPr marL="342900" indent="-342900" algn="just">
              <a:buFont typeface="Arial" panose="020B0604020202020204" pitchFamily="34" charset="0"/>
              <a:buChar char="•"/>
            </a:pPr>
            <a:r>
              <a:rPr lang="en-IN" sz="2000" dirty="0"/>
              <a:t>Launch of MCA21 Version 3.0 in 21-22  with AI and Machine learning.</a:t>
            </a:r>
          </a:p>
          <a:p>
            <a:pPr marL="342900" indent="-342900" algn="just">
              <a:buFont typeface="Arial" panose="020B0604020202020204" pitchFamily="34" charset="0"/>
              <a:buChar char="•"/>
            </a:pPr>
            <a:r>
              <a:rPr lang="en-IN" sz="2000" dirty="0"/>
              <a:t>Faster resolution of cases by strengthening NCLT framework.</a:t>
            </a:r>
          </a:p>
          <a:p>
            <a:pPr algn="ctr"/>
            <a:endParaRPr lang="en-IN" sz="2400" b="1" dirty="0"/>
          </a:p>
        </p:txBody>
      </p:sp>
      <p:sp>
        <p:nvSpPr>
          <p:cNvPr id="5" name="Rectangle: Rounded Corners 4">
            <a:extLst>
              <a:ext uri="{FF2B5EF4-FFF2-40B4-BE49-F238E27FC236}">
                <a16:creationId xmlns="" xmlns:a16="http://schemas.microsoft.com/office/drawing/2014/main" id="{B30830AB-D51D-4428-97FA-992D537B0950}"/>
              </a:ext>
            </a:extLst>
          </p:cNvPr>
          <p:cNvSpPr/>
          <p:nvPr/>
        </p:nvSpPr>
        <p:spPr>
          <a:xfrm>
            <a:off x="8447316" y="1278294"/>
            <a:ext cx="3554964" cy="536976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00" b="1" u="sng" dirty="0">
                <a:solidFill>
                  <a:srgbClr val="FFFF00"/>
                </a:solidFill>
              </a:rPr>
              <a:t>DISINVESTMENT AND STRATEGIC SALE</a:t>
            </a:r>
          </a:p>
          <a:p>
            <a:pPr marL="457200" indent="-457200" algn="just">
              <a:buFont typeface="Arial" panose="020B0604020202020204" pitchFamily="34" charset="0"/>
              <a:buChar char="•"/>
            </a:pPr>
            <a:r>
              <a:rPr lang="en-IN" sz="2000" dirty="0">
                <a:solidFill>
                  <a:schemeClr val="tx1"/>
                </a:solidFill>
              </a:rPr>
              <a:t>IPO of LIC in 2020-21</a:t>
            </a:r>
          </a:p>
          <a:p>
            <a:pPr marL="457200" indent="-457200" algn="just">
              <a:buFont typeface="Arial" panose="020B0604020202020204" pitchFamily="34" charset="0"/>
              <a:buChar char="•"/>
            </a:pPr>
            <a:r>
              <a:rPr lang="en-IN" sz="2000" dirty="0">
                <a:solidFill>
                  <a:schemeClr val="tx1"/>
                </a:solidFill>
              </a:rPr>
              <a:t>Rs 1,75,000 </a:t>
            </a:r>
            <a:r>
              <a:rPr lang="en-IN" sz="2000" dirty="0" err="1" smtClean="0">
                <a:solidFill>
                  <a:schemeClr val="tx1"/>
                </a:solidFill>
              </a:rPr>
              <a:t>Crs</a:t>
            </a:r>
            <a:r>
              <a:rPr lang="en-IN" sz="2000" dirty="0" smtClean="0">
                <a:solidFill>
                  <a:schemeClr val="tx1"/>
                </a:solidFill>
              </a:rPr>
              <a:t> </a:t>
            </a:r>
            <a:r>
              <a:rPr lang="en-IN" sz="2000" dirty="0">
                <a:solidFill>
                  <a:schemeClr val="tx1"/>
                </a:solidFill>
              </a:rPr>
              <a:t>estimated receipts from disinvestment.</a:t>
            </a:r>
          </a:p>
          <a:p>
            <a:pPr marL="457200" indent="-457200" algn="just">
              <a:buFont typeface="Arial" panose="020B0604020202020204" pitchFamily="34" charset="0"/>
              <a:buChar char="•"/>
            </a:pPr>
            <a:r>
              <a:rPr lang="en-IN" sz="2000" dirty="0">
                <a:solidFill>
                  <a:schemeClr val="tx1"/>
                </a:solidFill>
              </a:rPr>
              <a:t>Strategic </a:t>
            </a:r>
            <a:r>
              <a:rPr lang="en-IN" sz="2000" dirty="0" err="1">
                <a:solidFill>
                  <a:schemeClr val="tx1"/>
                </a:solidFill>
              </a:rPr>
              <a:t>devolepment</a:t>
            </a:r>
            <a:r>
              <a:rPr lang="en-IN" sz="2000" dirty="0">
                <a:solidFill>
                  <a:schemeClr val="tx1"/>
                </a:solidFill>
              </a:rPr>
              <a:t> of BPCL, Air India, IDBI, BEML, Pawan Hans etc to be completed by 21-22</a:t>
            </a:r>
          </a:p>
          <a:p>
            <a:pPr marL="457200" indent="-457200" algn="just">
              <a:buFont typeface="Arial" panose="020B0604020202020204" pitchFamily="34" charset="0"/>
              <a:buChar char="•"/>
            </a:pPr>
            <a:r>
              <a:rPr lang="en-IN" sz="2000" dirty="0">
                <a:solidFill>
                  <a:schemeClr val="tx1"/>
                </a:solidFill>
              </a:rPr>
              <a:t>2 PSB’s and 1 GIC to be privatised.</a:t>
            </a:r>
          </a:p>
          <a:p>
            <a:pPr marL="457200" indent="-457200" algn="just">
              <a:buFont typeface="Arial" panose="020B0604020202020204" pitchFamily="34" charset="0"/>
              <a:buChar char="•"/>
            </a:pPr>
            <a:r>
              <a:rPr lang="en-IN" sz="2000" dirty="0">
                <a:solidFill>
                  <a:schemeClr val="tx1"/>
                </a:solidFill>
              </a:rPr>
              <a:t>Special purpose vehicle in the form of company to monetize idle land.</a:t>
            </a:r>
          </a:p>
        </p:txBody>
      </p:sp>
      <p:pic>
        <p:nvPicPr>
          <p:cNvPr id="6" name="Picture 5">
            <a:extLst>
              <a:ext uri="{FF2B5EF4-FFF2-40B4-BE49-F238E27FC236}">
                <a16:creationId xmlns="" xmlns:a16="http://schemas.microsoft.com/office/drawing/2014/main" id="{BFEFCA77-3458-4EA9-BE12-71AAAE9D9BC5}"/>
              </a:ext>
            </a:extLst>
          </p:cNvPr>
          <p:cNvPicPr>
            <a:picLocks noChangeAspect="1"/>
          </p:cNvPicPr>
          <p:nvPr/>
        </p:nvPicPr>
        <p:blipFill>
          <a:blip r:embed="rId2" cstate="print"/>
          <a:stretch>
            <a:fillRect/>
          </a:stretch>
        </p:blipFill>
        <p:spPr>
          <a:xfrm>
            <a:off x="10677525" y="97972"/>
            <a:ext cx="793383" cy="736543"/>
          </a:xfrm>
          <a:prstGeom prst="rect">
            <a:avLst/>
          </a:prstGeom>
        </p:spPr>
      </p:pic>
    </p:spTree>
    <p:extLst>
      <p:ext uri="{BB962C8B-B14F-4D97-AF65-F5344CB8AC3E}">
        <p14:creationId xmlns:p14="http://schemas.microsoft.com/office/powerpoint/2010/main" val="2545715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3BB4B61-3733-4655-9636-782E311D319A}"/>
              </a:ext>
            </a:extLst>
          </p:cNvPr>
          <p:cNvSpPr>
            <a:spLocks noGrp="1"/>
          </p:cNvSpPr>
          <p:nvPr>
            <p:ph type="title"/>
          </p:nvPr>
        </p:nvSpPr>
        <p:spPr>
          <a:xfrm>
            <a:off x="195943" y="279918"/>
            <a:ext cx="11681925" cy="1785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000" b="1" dirty="0"/>
              <a:t>THE THIRD PILLAR – </a:t>
            </a:r>
            <a:r>
              <a:rPr lang="en-IN" sz="4000" b="1" cap="none" dirty="0"/>
              <a:t>Inclusive Development for Aspirational India</a:t>
            </a:r>
            <a:endParaRPr lang="en-IN" sz="4000" dirty="0"/>
          </a:p>
        </p:txBody>
      </p:sp>
      <p:pic>
        <p:nvPicPr>
          <p:cNvPr id="8" name="Picture 7">
            <a:extLst>
              <a:ext uri="{FF2B5EF4-FFF2-40B4-BE49-F238E27FC236}">
                <a16:creationId xmlns="" xmlns:a16="http://schemas.microsoft.com/office/drawing/2014/main" id="{ACD48B80-59FC-4A17-BDE3-19A3D6FD83FB}"/>
              </a:ext>
            </a:extLst>
          </p:cNvPr>
          <p:cNvPicPr>
            <a:picLocks noChangeAspect="1"/>
          </p:cNvPicPr>
          <p:nvPr/>
        </p:nvPicPr>
        <p:blipFill>
          <a:blip r:embed="rId2"/>
          <a:stretch>
            <a:fillRect/>
          </a:stretch>
        </p:blipFill>
        <p:spPr>
          <a:xfrm>
            <a:off x="6079988" y="2188190"/>
            <a:ext cx="5797880" cy="4324576"/>
          </a:xfrm>
          <a:prstGeom prst="rect">
            <a:avLst/>
          </a:prstGeom>
        </p:spPr>
      </p:pic>
      <p:pic>
        <p:nvPicPr>
          <p:cNvPr id="14" name="Picture 13">
            <a:extLst>
              <a:ext uri="{FF2B5EF4-FFF2-40B4-BE49-F238E27FC236}">
                <a16:creationId xmlns="" xmlns:a16="http://schemas.microsoft.com/office/drawing/2014/main" id="{51A2A96D-DF5A-4718-9FEA-E9D2B7F21696}"/>
              </a:ext>
            </a:extLst>
          </p:cNvPr>
          <p:cNvPicPr>
            <a:picLocks noChangeAspect="1"/>
          </p:cNvPicPr>
          <p:nvPr/>
        </p:nvPicPr>
        <p:blipFill>
          <a:blip r:embed="rId3"/>
          <a:stretch>
            <a:fillRect/>
          </a:stretch>
        </p:blipFill>
        <p:spPr>
          <a:xfrm>
            <a:off x="221714" y="2188190"/>
            <a:ext cx="5797880" cy="4324576"/>
          </a:xfrm>
          <a:prstGeom prst="rect">
            <a:avLst/>
          </a:prstGeom>
        </p:spPr>
      </p:pic>
      <p:sp>
        <p:nvSpPr>
          <p:cNvPr id="16" name="Content Placeholder 15">
            <a:extLst>
              <a:ext uri="{FF2B5EF4-FFF2-40B4-BE49-F238E27FC236}">
                <a16:creationId xmlns="" xmlns:a16="http://schemas.microsoft.com/office/drawing/2014/main" id="{57C9052C-47E4-4508-80A8-472CA712128B}"/>
              </a:ext>
            </a:extLst>
          </p:cNvPr>
          <p:cNvSpPr>
            <a:spLocks noGrp="1"/>
          </p:cNvSpPr>
          <p:nvPr>
            <p:ph idx="1"/>
          </p:nvPr>
        </p:nvSpPr>
        <p:spPr>
          <a:xfrm>
            <a:off x="685801" y="3051110"/>
            <a:ext cx="10131425" cy="2740090"/>
          </a:xfrm>
        </p:spPr>
        <p:txBody>
          <a:bodyPr/>
          <a:lstStyle/>
          <a:p>
            <a:endParaRPr lang="en-IN" dirty="0"/>
          </a:p>
        </p:txBody>
      </p:sp>
    </p:spTree>
    <p:extLst>
      <p:ext uri="{BB962C8B-B14F-4D97-AF65-F5344CB8AC3E}">
        <p14:creationId xmlns:p14="http://schemas.microsoft.com/office/powerpoint/2010/main" val="3031339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DC35AB-2B2E-4025-B608-39A67C027C0F}"/>
              </a:ext>
            </a:extLst>
          </p:cNvPr>
          <p:cNvSpPr>
            <a:spLocks noGrp="1"/>
          </p:cNvSpPr>
          <p:nvPr>
            <p:ph type="title"/>
          </p:nvPr>
        </p:nvSpPr>
        <p:spPr>
          <a:xfrm>
            <a:off x="195943" y="149290"/>
            <a:ext cx="11681926" cy="755779"/>
          </a:xfrm>
        </p:spPr>
        <p:txBody>
          <a:bodyPr/>
          <a:lstStyle/>
          <a:p>
            <a:pPr algn="ctr"/>
            <a:r>
              <a:rPr lang="en-IN" b="1" dirty="0"/>
              <a:t>THE THIRD PILLAR - HIGHLIGHTS</a:t>
            </a:r>
            <a:endParaRPr lang="en-IN" dirty="0"/>
          </a:p>
        </p:txBody>
      </p:sp>
      <p:sp>
        <p:nvSpPr>
          <p:cNvPr id="4" name="Rectangle: Rounded Corners 3">
            <a:extLst>
              <a:ext uri="{FF2B5EF4-FFF2-40B4-BE49-F238E27FC236}">
                <a16:creationId xmlns="" xmlns:a16="http://schemas.microsoft.com/office/drawing/2014/main" id="{C3110CF9-901B-4F9A-99B7-2A59ACCDA700}"/>
              </a:ext>
            </a:extLst>
          </p:cNvPr>
          <p:cNvSpPr/>
          <p:nvPr/>
        </p:nvSpPr>
        <p:spPr>
          <a:xfrm>
            <a:off x="195943" y="937726"/>
            <a:ext cx="6008914" cy="5868955"/>
          </a:xfrm>
          <a:prstGeom prst="round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N" sz="2800" b="1" u="sng" dirty="0"/>
              <a:t>AGRICULTURE</a:t>
            </a:r>
          </a:p>
          <a:p>
            <a:pPr marL="342900" indent="-342900" algn="just">
              <a:buFont typeface="Arial" panose="020B0604020202020204" pitchFamily="34" charset="0"/>
              <a:buChar char="•"/>
            </a:pPr>
            <a:r>
              <a:rPr lang="en-IN" sz="2000" dirty="0"/>
              <a:t>Farmers to receive a </a:t>
            </a:r>
            <a:r>
              <a:rPr lang="en-IN" sz="2000" b="1" dirty="0"/>
              <a:t>concessional credit </a:t>
            </a:r>
            <a:r>
              <a:rPr lang="en-IN" sz="2000" dirty="0"/>
              <a:t>boost.</a:t>
            </a:r>
          </a:p>
          <a:p>
            <a:pPr marL="342900" indent="-342900" algn="just">
              <a:buFont typeface="Arial" panose="020B0604020202020204" pitchFamily="34" charset="0"/>
              <a:buChar char="•"/>
            </a:pPr>
            <a:r>
              <a:rPr lang="en-IN" sz="2000" dirty="0"/>
              <a:t>Ensured </a:t>
            </a:r>
            <a:r>
              <a:rPr lang="en-IN" sz="2000" b="1" dirty="0"/>
              <a:t>MSP</a:t>
            </a:r>
            <a:r>
              <a:rPr lang="en-IN" sz="2000" dirty="0"/>
              <a:t> at minimum </a:t>
            </a:r>
            <a:r>
              <a:rPr lang="en-IN" sz="2000" b="1" dirty="0"/>
              <a:t>1.5 times</a:t>
            </a:r>
            <a:r>
              <a:rPr lang="en-IN" sz="2000" dirty="0"/>
              <a:t> the cost of production across all commodities.</a:t>
            </a:r>
          </a:p>
          <a:p>
            <a:pPr marL="342900" indent="-342900" algn="just">
              <a:buFont typeface="Arial" panose="020B0604020202020204" pitchFamily="34" charset="0"/>
              <a:buChar char="•"/>
            </a:pPr>
            <a:r>
              <a:rPr lang="en-IN" sz="2000" dirty="0"/>
              <a:t>Farmers to be provided with </a:t>
            </a:r>
            <a:r>
              <a:rPr lang="en-IN" sz="2000" b="1" dirty="0"/>
              <a:t>emergency working Capital.</a:t>
            </a:r>
          </a:p>
          <a:p>
            <a:pPr marL="342900" indent="-342900" algn="just">
              <a:buFont typeface="Arial" panose="020B0604020202020204" pitchFamily="34" charset="0"/>
              <a:buChar char="•"/>
            </a:pPr>
            <a:r>
              <a:rPr lang="en-IN" sz="2000" b="1" dirty="0"/>
              <a:t>5 Major shipping harbours- Kochi</a:t>
            </a:r>
            <a:r>
              <a:rPr lang="en-IN" sz="2000" dirty="0"/>
              <a:t>, Chennai, Vishakhapatnam, </a:t>
            </a:r>
            <a:r>
              <a:rPr lang="en-IN" sz="2000" dirty="0" err="1"/>
              <a:t>Paradip</a:t>
            </a:r>
            <a:r>
              <a:rPr lang="en-IN" sz="2000" dirty="0"/>
              <a:t> and </a:t>
            </a:r>
            <a:r>
              <a:rPr lang="en-IN" sz="2000" dirty="0" err="1"/>
              <a:t>Petuaghat</a:t>
            </a:r>
            <a:endParaRPr lang="en-IN" sz="2000" dirty="0"/>
          </a:p>
          <a:p>
            <a:pPr marL="342900" indent="-342900" algn="just">
              <a:buFont typeface="Arial" panose="020B0604020202020204" pitchFamily="34" charset="0"/>
              <a:buChar char="•"/>
            </a:pPr>
            <a:r>
              <a:rPr lang="en-IN" sz="2000" dirty="0"/>
              <a:t>Development of Animal Husbandry Infrastructure.</a:t>
            </a:r>
          </a:p>
          <a:p>
            <a:pPr marL="342900" indent="-342900" algn="just">
              <a:buFont typeface="Arial" panose="020B0604020202020204" pitchFamily="34" charset="0"/>
              <a:buChar char="•"/>
            </a:pPr>
            <a:r>
              <a:rPr lang="en-IN" sz="2000" b="1" dirty="0"/>
              <a:t>Essential commodities Act</a:t>
            </a:r>
            <a:r>
              <a:rPr lang="en-IN" sz="2000" dirty="0"/>
              <a:t> is set to be amended.</a:t>
            </a:r>
          </a:p>
          <a:p>
            <a:pPr marL="342900" indent="-342900" algn="just">
              <a:buFont typeface="Arial" panose="020B0604020202020204" pitchFamily="34" charset="0"/>
              <a:buChar char="•"/>
            </a:pPr>
            <a:r>
              <a:rPr lang="en-IN" sz="2000" dirty="0"/>
              <a:t>The Coverage of </a:t>
            </a:r>
            <a:r>
              <a:rPr lang="en-IN" sz="2000" dirty="0" err="1"/>
              <a:t>Swamitva</a:t>
            </a:r>
            <a:r>
              <a:rPr lang="en-IN" sz="2000" dirty="0"/>
              <a:t> Scheme will be extended to all states.</a:t>
            </a:r>
          </a:p>
          <a:p>
            <a:pPr marL="342900" indent="-342900" algn="just">
              <a:buFont typeface="Arial" panose="020B0604020202020204" pitchFamily="34" charset="0"/>
              <a:buChar char="•"/>
            </a:pPr>
            <a:r>
              <a:rPr lang="en-IN" sz="2000" dirty="0"/>
              <a:t>An additional 1,000 mandis will be integrated with e-NAM.</a:t>
            </a:r>
          </a:p>
          <a:p>
            <a:pPr marL="342900" indent="-342900" algn="just">
              <a:buFont typeface="Arial" panose="020B0604020202020204" pitchFamily="34" charset="0"/>
              <a:buChar char="•"/>
            </a:pPr>
            <a:r>
              <a:rPr lang="en-IN" sz="2000" b="1" dirty="0"/>
              <a:t>Operational Green Scheme </a:t>
            </a:r>
            <a:r>
              <a:rPr lang="en-IN" sz="2000" dirty="0"/>
              <a:t>will be expanded to include as many as </a:t>
            </a:r>
            <a:r>
              <a:rPr lang="en-IN" sz="2000" b="1" dirty="0"/>
              <a:t>22 perishable products.</a:t>
            </a:r>
          </a:p>
          <a:p>
            <a:pPr marL="342900" indent="-342900" algn="ctr">
              <a:buFont typeface="Arial" panose="020B0604020202020204" pitchFamily="34" charset="0"/>
              <a:buChar char="•"/>
            </a:pPr>
            <a:endParaRPr lang="en-IN" sz="2000" b="1" dirty="0"/>
          </a:p>
        </p:txBody>
      </p:sp>
      <p:sp>
        <p:nvSpPr>
          <p:cNvPr id="5" name="Content Placeholder 4">
            <a:extLst>
              <a:ext uri="{FF2B5EF4-FFF2-40B4-BE49-F238E27FC236}">
                <a16:creationId xmlns="" xmlns:a16="http://schemas.microsoft.com/office/drawing/2014/main" id="{D84EA1AC-9246-4A11-BF64-269BE54FBE5F}"/>
              </a:ext>
            </a:extLst>
          </p:cNvPr>
          <p:cNvSpPr>
            <a:spLocks noGrp="1"/>
          </p:cNvSpPr>
          <p:nvPr>
            <p:ph idx="1"/>
          </p:nvPr>
        </p:nvSpPr>
        <p:spPr>
          <a:xfrm>
            <a:off x="6335485" y="904875"/>
            <a:ext cx="5607277" cy="5803900"/>
          </a:xfrm>
          <a:prstGeom prst="round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p>
            <a:pPr marL="0" indent="0" algn="ctr">
              <a:buNone/>
            </a:pPr>
            <a:r>
              <a:rPr lang="en-IN" sz="2800" b="1" u="sng" dirty="0"/>
              <a:t>MIGRANT WORKERS AND LABOURERS</a:t>
            </a:r>
          </a:p>
          <a:p>
            <a:pPr marL="0" indent="0" algn="ctr">
              <a:buNone/>
            </a:pPr>
            <a:endParaRPr lang="en-IN" sz="2800" b="1" u="sng" dirty="0"/>
          </a:p>
          <a:p>
            <a:pPr marL="342900" indent="-342900" algn="just">
              <a:buFont typeface="Arial" panose="020B0604020202020204" pitchFamily="34" charset="0"/>
              <a:buChar char="•"/>
            </a:pPr>
            <a:r>
              <a:rPr lang="en-IN" sz="2000" b="1" dirty="0"/>
              <a:t>One Nation One Ration Card </a:t>
            </a:r>
            <a:r>
              <a:rPr lang="en-IN" sz="2000" dirty="0"/>
              <a:t>to be rolled out to Migrant workers</a:t>
            </a:r>
          </a:p>
          <a:p>
            <a:pPr marL="342900" indent="-342900" algn="just">
              <a:buFont typeface="Arial" panose="020B0604020202020204" pitchFamily="34" charset="0"/>
              <a:buChar char="•"/>
            </a:pPr>
            <a:r>
              <a:rPr lang="en-IN" sz="2000" dirty="0"/>
              <a:t>Migrant workers to receive </a:t>
            </a:r>
            <a:r>
              <a:rPr lang="en-IN" sz="2000" b="1" dirty="0"/>
              <a:t>free food grain </a:t>
            </a:r>
            <a:r>
              <a:rPr lang="en-IN" sz="2000" dirty="0"/>
              <a:t>supply</a:t>
            </a:r>
          </a:p>
          <a:p>
            <a:pPr marL="342900" indent="-342900" algn="just">
              <a:buFont typeface="Arial" panose="020B0604020202020204" pitchFamily="34" charset="0"/>
              <a:buChar char="•"/>
            </a:pPr>
            <a:r>
              <a:rPr lang="en-IN" sz="2000" b="1" dirty="0"/>
              <a:t>Social security benefits </a:t>
            </a:r>
            <a:r>
              <a:rPr lang="en-IN" sz="2000" dirty="0"/>
              <a:t>to be extended to the </a:t>
            </a:r>
            <a:r>
              <a:rPr lang="en-IN" sz="2000" b="1" dirty="0"/>
              <a:t>platform and gig </a:t>
            </a:r>
            <a:r>
              <a:rPr lang="en-IN" sz="2000" dirty="0"/>
              <a:t>workers</a:t>
            </a:r>
          </a:p>
          <a:p>
            <a:pPr marL="342900" indent="-342900" algn="just">
              <a:buFont typeface="Arial" panose="020B0604020202020204" pitchFamily="34" charset="0"/>
              <a:buChar char="•"/>
            </a:pPr>
            <a:r>
              <a:rPr lang="en-IN" sz="2000" dirty="0"/>
              <a:t>Implementation of </a:t>
            </a:r>
            <a:r>
              <a:rPr lang="en-IN" sz="2000" b="1" dirty="0"/>
              <a:t>4 labour codes </a:t>
            </a:r>
            <a:r>
              <a:rPr lang="en-IN" sz="2000" dirty="0"/>
              <a:t>underway..</a:t>
            </a:r>
          </a:p>
          <a:p>
            <a:pPr marL="342900" indent="-342900" algn="ctr">
              <a:buFont typeface="Arial" panose="020B0604020202020204" pitchFamily="34" charset="0"/>
              <a:buChar char="•"/>
            </a:pPr>
            <a:endParaRPr lang="en-IN" sz="2000" dirty="0"/>
          </a:p>
        </p:txBody>
      </p:sp>
      <p:pic>
        <p:nvPicPr>
          <p:cNvPr id="7" name="Picture 6">
            <a:extLst>
              <a:ext uri="{FF2B5EF4-FFF2-40B4-BE49-F238E27FC236}">
                <a16:creationId xmlns="" xmlns:a16="http://schemas.microsoft.com/office/drawing/2014/main" id="{DBAFBD0B-D534-4392-B91B-98690757BF3C}"/>
              </a:ext>
            </a:extLst>
          </p:cNvPr>
          <p:cNvPicPr>
            <a:picLocks noChangeAspect="1"/>
          </p:cNvPicPr>
          <p:nvPr/>
        </p:nvPicPr>
        <p:blipFill>
          <a:blip r:embed="rId2" cstate="print"/>
          <a:stretch>
            <a:fillRect/>
          </a:stretch>
        </p:blipFill>
        <p:spPr>
          <a:xfrm>
            <a:off x="9604310" y="225199"/>
            <a:ext cx="744770" cy="647019"/>
          </a:xfrm>
          <a:prstGeom prst="rect">
            <a:avLst/>
          </a:prstGeom>
        </p:spPr>
      </p:pic>
    </p:spTree>
    <p:extLst>
      <p:ext uri="{BB962C8B-B14F-4D97-AF65-F5344CB8AC3E}">
        <p14:creationId xmlns:p14="http://schemas.microsoft.com/office/powerpoint/2010/main" val="23747653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Celesti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1611</TotalTime>
  <Words>2326</Words>
  <Application>Microsoft Office PowerPoint</Application>
  <PresentationFormat>Custom</PresentationFormat>
  <Paragraphs>416</Paragraphs>
  <Slides>46</Slides>
  <Notes>0</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Celestial</vt:lpstr>
      <vt:lpstr>1_Celestial</vt:lpstr>
      <vt:lpstr>PowerPoint Presentation</vt:lpstr>
      <vt:lpstr>THE SIX PILLARS</vt:lpstr>
      <vt:lpstr> </vt:lpstr>
      <vt:lpstr>THE FIRST PILLAR - HIGHLIGHTS</vt:lpstr>
      <vt:lpstr>THE SECOND PILLAR – Physical and Financial Capital and Infrastructure</vt:lpstr>
      <vt:lpstr>THE SECOND PILLAR - HIGHLIGHTS</vt:lpstr>
      <vt:lpstr>THE SECOND PILLAR – HIGHLIGHTS – Contd..</vt:lpstr>
      <vt:lpstr>THE THIRD PILLAR – Inclusive Development for Aspirational India</vt:lpstr>
      <vt:lpstr>THE THIRD PILLAR - HIGHLIGHTS</vt:lpstr>
      <vt:lpstr>THE Fourth PILLAR – Reinvigorating Human Capital</vt:lpstr>
      <vt:lpstr>THE FOURTH PILLAR - HIGHLIGHTS</vt:lpstr>
      <vt:lpstr>THE FIFTH PILLAR – Innovation and R&amp;D</vt:lpstr>
      <vt:lpstr>THE FIFTH PILLAR - HIGHLIGHTS</vt:lpstr>
      <vt:lpstr>THE SIXTH PILLAR – Minimum Government, Maximum Governance</vt:lpstr>
      <vt:lpstr>THE SIXTH PILLAR - HIGHLIGHTS</vt:lpstr>
      <vt:lpstr>FISCAL POSITION</vt:lpstr>
      <vt:lpstr> DIRECT TAX PROPOSALS </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REVISED Due dates in a NUTSHELL</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DIRECT TAXES – KEY CHANGES</vt:lpstr>
      <vt:lpstr> INDIRECT TAX PROPOSALS </vt:lpstr>
      <vt:lpstr>INDIRECT TAXES – KEY CHANGES</vt:lpstr>
      <vt:lpstr>INDIRECT TAXES – KEY CHANGES</vt:lpstr>
      <vt:lpstr>INDIRECT TAXES – KEY CHANGES</vt:lpstr>
      <vt:lpstr>INDIRECT TAXES – KEY CHANGES</vt:lpstr>
      <vt:lpst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shakunth selvaraj</dc:creator>
  <cp:lastModifiedBy>lenovo</cp:lastModifiedBy>
  <cp:revision>150</cp:revision>
  <dcterms:created xsi:type="dcterms:W3CDTF">2021-02-03T12:01:13Z</dcterms:created>
  <dcterms:modified xsi:type="dcterms:W3CDTF">2021-02-09T06:31:42Z</dcterms:modified>
</cp:coreProperties>
</file>